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9" r:id="rId4"/>
    <p:sldId id="258" r:id="rId5"/>
    <p:sldId id="271" r:id="rId6"/>
    <p:sldId id="272" r:id="rId7"/>
    <p:sldId id="273" r:id="rId8"/>
    <p:sldId id="274" r:id="rId9"/>
    <p:sldId id="275" r:id="rId10"/>
    <p:sldId id="276" r:id="rId11"/>
    <p:sldId id="261" r:id="rId12"/>
    <p:sldId id="262" r:id="rId13"/>
    <p:sldId id="263" r:id="rId14"/>
    <p:sldId id="264" r:id="rId15"/>
    <p:sldId id="265" r:id="rId16"/>
    <p:sldId id="266" r:id="rId17"/>
    <p:sldId id="260" r:id="rId18"/>
    <p:sldId id="267" r:id="rId19"/>
    <p:sldId id="268" r:id="rId20"/>
    <p:sldId id="269" r:id="rId21"/>
    <p:sldId id="270" r:id="rId2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85" autoAdjust="0"/>
  </p:normalViewPr>
  <p:slideViewPr>
    <p:cSldViewPr>
      <p:cViewPr>
        <p:scale>
          <a:sx n="60" d="100"/>
          <a:sy n="60" d="100"/>
        </p:scale>
        <p:origin x="-1350" y="-3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29699"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vl1pPr>
          </a:lstStyle>
          <a:p>
            <a:fld id="{F8C385D1-C532-48E7-9469-004F69EBED41}" type="datetime1">
              <a:rPr lang="en-US"/>
              <a:pPr/>
              <a:t>9/27/2013</a:t>
            </a:fld>
            <a:endParaRPr lang="en-US"/>
          </a:p>
        </p:txBody>
      </p:sp>
      <p:sp>
        <p:nvSpPr>
          <p:cNvPr id="29700" name="Placeholder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2970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C79D2145-1777-4BED-A14A-25EA2D6342DF}" type="slidenum">
              <a:rPr lang="en-US"/>
              <a:pPr/>
              <a:t>‹#›</a:t>
            </a:fld>
            <a:endParaRPr lang="en-US"/>
          </a:p>
        </p:txBody>
      </p:sp>
    </p:spTree>
    <p:extLst>
      <p:ext uri="{BB962C8B-B14F-4D97-AF65-F5344CB8AC3E}">
        <p14:creationId xmlns:p14="http://schemas.microsoft.com/office/powerpoint/2010/main" val="1466508252"/>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ＭＳ Ｐゴシック" pitchFamily="-72" charset="-128"/>
      </a:defRPr>
    </a:lvl1pPr>
    <a:lvl2pPr marL="4572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2pPr>
    <a:lvl3pPr marL="9144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3pPr>
    <a:lvl4pPr marL="13716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4pPr>
    <a:lvl5pPr marL="18288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a:t>
            </a:fld>
            <a:endParaRPr lang="en-US"/>
          </a:p>
        </p:txBody>
      </p:sp>
    </p:spTree>
    <p:extLst>
      <p:ext uri="{BB962C8B-B14F-4D97-AF65-F5344CB8AC3E}">
        <p14:creationId xmlns:p14="http://schemas.microsoft.com/office/powerpoint/2010/main" val="302421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10</a:t>
            </a:fld>
            <a:endParaRPr lang="en-US"/>
          </a:p>
        </p:txBody>
      </p:sp>
    </p:spTree>
    <p:extLst>
      <p:ext uri="{BB962C8B-B14F-4D97-AF65-F5344CB8AC3E}">
        <p14:creationId xmlns:p14="http://schemas.microsoft.com/office/powerpoint/2010/main" val="188434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pPr defTabSz="465887"/>
            <a:r>
              <a:rPr lang="en-US" dirty="0" smtClean="0">
                <a:latin typeface="Tw Cen MT Condensed Extra Bold" charset="0"/>
              </a:rPr>
              <a:t>Fairmount Park needs to better serve its adjacent neighborhoods.  Without that, it cannot thrive.</a:t>
            </a:r>
            <a:br>
              <a:rPr lang="en-US" dirty="0" smtClean="0">
                <a:latin typeface="Tw Cen MT Condensed Extra Bold" charset="0"/>
              </a:rPr>
            </a:br>
            <a:r>
              <a:rPr lang="en-US" dirty="0" smtClean="0">
                <a:latin typeface="Tw Cen MT Condensed Extra Bold" charset="0"/>
              </a:rPr>
              <a:t>This means all residents: make sure the park is safe for all to use and has activities for all ages and walks of life.</a:t>
            </a:r>
            <a:br>
              <a:rPr lang="en-US" dirty="0" smtClean="0">
                <a:latin typeface="Tw Cen MT Condensed Extra Bold" charset="0"/>
              </a:rPr>
            </a:br>
            <a:r>
              <a:rPr lang="en-US" dirty="0" smtClean="0">
                <a:latin typeface="Tw Cen MT Condensed Extra Bold" charset="0"/>
              </a:rPr>
              <a:t>Find large and small ways to improve walking access into the park.  This includes learning from improvements made to the park over 160 years ago, including stairs, trails along creeks, bridges over ravines, and cliff walks.</a:t>
            </a:r>
            <a:br>
              <a:rPr lang="en-US" dirty="0" smtClean="0">
                <a:latin typeface="Tw Cen MT Condensed Extra Bold" charset="0"/>
              </a:rPr>
            </a:br>
            <a:r>
              <a:rPr lang="en-US" dirty="0" smtClean="0">
                <a:latin typeface="Tw Cen MT Condensed Extra Bold" charset="0"/>
              </a:rPr>
              <a:t>We cannot just connect people to the edges of the park, but also connect people to all the activities going on throughout the park.</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11</a:t>
            </a:fld>
            <a:endParaRPr lang="en-US"/>
          </a:p>
        </p:txBody>
      </p:sp>
    </p:spTree>
    <p:extLst>
      <p:ext uri="{BB962C8B-B14F-4D97-AF65-F5344CB8AC3E}">
        <p14:creationId xmlns:p14="http://schemas.microsoft.com/office/powerpoint/2010/main" val="271753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a:latin typeface="Tw Cen MT Condensed Extra Bold" charset="0"/>
              </a:rPr>
              <a:t>Make it easier for citizens to enjoy nature in Fairmount Park</a:t>
            </a:r>
            <a:br>
              <a:rPr lang="en-US" dirty="0">
                <a:latin typeface="Tw Cen MT Condensed Extra Bold" charset="0"/>
              </a:rPr>
            </a:br>
            <a:r>
              <a:rPr lang="en-US" dirty="0">
                <a:latin typeface="Tw Cen MT Condensed Extra Bold" charset="0"/>
              </a:rPr>
              <a:t>Do not build anything without considering what impact it has on nature and wildlife</a:t>
            </a:r>
            <a:br>
              <a:rPr lang="en-US" dirty="0">
                <a:latin typeface="Tw Cen MT Condensed Extra Bold" charset="0"/>
              </a:rPr>
            </a:br>
            <a:r>
              <a:rPr lang="en-US" dirty="0">
                <a:latin typeface="Tw Cen MT Condensed Extra Bold" charset="0"/>
              </a:rPr>
              <a:t>Create ways for people to enjoy the water, but not overpower it</a:t>
            </a:r>
            <a:br>
              <a:rPr lang="en-US" dirty="0">
                <a:latin typeface="Tw Cen MT Condensed Extra Bold" charset="0"/>
              </a:rPr>
            </a:br>
            <a:r>
              <a:rPr lang="en-US" dirty="0">
                <a:latin typeface="Tw Cen MT Condensed Extra Bold" charset="0"/>
              </a:rPr>
              <a:t>Preserve all those who currently help make the park a better place for all Philadelphians today</a:t>
            </a:r>
            <a:br>
              <a:rPr lang="en-US" dirty="0">
                <a:latin typeface="Tw Cen MT Condensed Extra Bold" charset="0"/>
              </a:rPr>
            </a:br>
            <a:r>
              <a:rPr lang="en-US" dirty="0">
                <a:latin typeface="Tw Cen MT Condensed Extra Bold" charset="0"/>
              </a:rPr>
              <a:t>Find a better way to teach people about the history of the park and attract people to its historic structures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12</a:t>
            </a:fld>
            <a:endParaRPr lang="en-US"/>
          </a:p>
        </p:txBody>
      </p:sp>
    </p:spTree>
    <p:extLst>
      <p:ext uri="{BB962C8B-B14F-4D97-AF65-F5344CB8AC3E}">
        <p14:creationId xmlns:p14="http://schemas.microsoft.com/office/powerpoint/2010/main" val="81334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Build </a:t>
            </a:r>
            <a:r>
              <a:rPr lang="en-US" dirty="0">
                <a:latin typeface="Tw Cen MT Condensed Extra Bold" charset="0"/>
              </a:rPr>
              <a:t>trails along old creeks that take people throughout the park</a:t>
            </a:r>
            <a:br>
              <a:rPr lang="en-US" dirty="0">
                <a:latin typeface="Tw Cen MT Condensed Extra Bold" charset="0"/>
              </a:rPr>
            </a:br>
            <a:r>
              <a:rPr lang="en-US" dirty="0">
                <a:latin typeface="Tw Cen MT Condensed Extra Bold" charset="0"/>
              </a:rPr>
              <a:t>Create new water recreation activities in the Schuylkill River and throughout the park</a:t>
            </a:r>
            <a:br>
              <a:rPr lang="en-US" dirty="0">
                <a:latin typeface="Tw Cen MT Condensed Extra Bold" charset="0"/>
              </a:rPr>
            </a:br>
            <a:r>
              <a:rPr lang="en-US" dirty="0">
                <a:latin typeface="Tw Cen MT Condensed Extra Bold" charset="0"/>
              </a:rPr>
              <a:t>Do a better job of showing how Fairmount Park makes our drinking water cleaner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13</a:t>
            </a:fld>
            <a:endParaRPr lang="en-US"/>
          </a:p>
        </p:txBody>
      </p:sp>
    </p:spTree>
    <p:extLst>
      <p:ext uri="{BB962C8B-B14F-4D97-AF65-F5344CB8AC3E}">
        <p14:creationId xmlns:p14="http://schemas.microsoft.com/office/powerpoint/2010/main" val="1721286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What </a:t>
            </a:r>
            <a:r>
              <a:rPr lang="en-US" dirty="0">
                <a:latin typeface="Tw Cen MT Condensed Extra Bold" charset="0"/>
              </a:rPr>
              <a:t>park are we talking about when we say "Fairmount Park?"  Is it one big park, every park in the city, or numerous smaller parks?</a:t>
            </a:r>
            <a:br>
              <a:rPr lang="en-US" dirty="0">
                <a:latin typeface="Tw Cen MT Condensed Extra Bold" charset="0"/>
              </a:rPr>
            </a:br>
            <a:r>
              <a:rPr lang="en-US" dirty="0">
                <a:latin typeface="Tw Cen MT Condensed Extra Bold" charset="0"/>
              </a:rPr>
              <a:t>Don't think about the park as an island. Think about the park as a series of "zones" that connect to specific neighborhoods.</a:t>
            </a:r>
            <a:br>
              <a:rPr lang="en-US" dirty="0">
                <a:latin typeface="Tw Cen MT Condensed Extra Bold" charset="0"/>
              </a:rPr>
            </a:br>
            <a:r>
              <a:rPr lang="en-US" dirty="0">
                <a:latin typeface="Tw Cen MT Condensed Extra Bold" charset="0"/>
              </a:rPr>
              <a:t>Improve how we provide citizens with the information they need about all the ways to enjoy themselves in the park</a:t>
            </a:r>
            <a:br>
              <a:rPr lang="en-US" dirty="0">
                <a:latin typeface="Tw Cen MT Condensed Extra Bold" charset="0"/>
              </a:rPr>
            </a:br>
            <a:r>
              <a:rPr lang="en-US" dirty="0">
                <a:latin typeface="Tw Cen MT Condensed Extra Bold" charset="0"/>
              </a:rPr>
              <a:t>Create more welcoming entrances that encourage people to use the park</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14</a:t>
            </a:fld>
            <a:endParaRPr lang="en-US"/>
          </a:p>
        </p:txBody>
      </p:sp>
    </p:spTree>
    <p:extLst>
      <p:ext uri="{BB962C8B-B14F-4D97-AF65-F5344CB8AC3E}">
        <p14:creationId xmlns:p14="http://schemas.microsoft.com/office/powerpoint/2010/main" val="731206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Sister</a:t>
            </a:r>
            <a:r>
              <a:rPr lang="en-US" baseline="0" dirty="0" smtClean="0"/>
              <a:t> Cities – something that benefits both neighbors and city residents</a:t>
            </a:r>
          </a:p>
          <a:p>
            <a:r>
              <a:rPr lang="en-US" baseline="0" dirty="0" smtClean="0"/>
              <a:t>Emphasize water and kids also!</a:t>
            </a:r>
          </a:p>
          <a:p>
            <a:r>
              <a:rPr lang="en-US" baseline="0" dirty="0" smtClean="0"/>
              <a:t>Start with what benefits near neighbors, and it becomes an asset for all.  But if we do not find a way for the park to serve its nearest communities, then it fails.</a:t>
            </a:r>
          </a:p>
          <a:p>
            <a:endParaRPr lang="en-US" dirty="0" smtClean="0"/>
          </a:p>
          <a:p>
            <a:r>
              <a:rPr lang="en-US" dirty="0" smtClean="0"/>
              <a:t>Access to Rowing and Paddling – trying to create more inclusive opportunities for all to enjoy the Schuylkill</a:t>
            </a:r>
            <a:r>
              <a:rPr lang="en-US" baseline="0" dirty="0" smtClean="0"/>
              <a:t> River. (Philadelphia City Rowing).</a:t>
            </a:r>
            <a:endParaRPr lang="en-US" dirty="0" smtClean="0"/>
          </a:p>
          <a:p>
            <a:endParaRPr lang="en-US" dirty="0" smtClean="0"/>
          </a:p>
          <a:p>
            <a:endParaRPr lang="en-US" dirty="0" smtClean="0"/>
          </a:p>
          <a:p>
            <a:pPr defTabSz="465887"/>
            <a:r>
              <a:rPr lang="en-US" dirty="0">
                <a:latin typeface="Tw Cen MT Condensed Extra Bold" charset="0"/>
              </a:rPr>
              <a:t>Retain Fairmount Park's role as a park for both adjacent communities and people throughout the region</a:t>
            </a:r>
            <a:br>
              <a:rPr lang="en-US" dirty="0">
                <a:latin typeface="Tw Cen MT Condensed Extra Bold" charset="0"/>
              </a:rPr>
            </a:br>
            <a:r>
              <a:rPr lang="en-US" dirty="0">
                <a:latin typeface="Tw Cen MT Condensed Extra Bold" charset="0"/>
              </a:rPr>
              <a:t>Find ways to improve how large events are conducted so that they minimize disruptions of neighborhood uses of the park</a:t>
            </a:r>
            <a:br>
              <a:rPr lang="en-US" dirty="0">
                <a:latin typeface="Tw Cen MT Condensed Extra Bold" charset="0"/>
              </a:rPr>
            </a:br>
            <a:r>
              <a:rPr lang="en-US" dirty="0">
                <a:latin typeface="Tw Cen MT Condensed Extra Bold" charset="0"/>
              </a:rPr>
              <a:t>Place special emphasis on our youth and ways to provide education and employment opportunities to introduce them to the park. Make park improvements with existing residents in mind</a:t>
            </a:r>
            <a:br>
              <a:rPr lang="en-US" dirty="0">
                <a:latin typeface="Tw Cen MT Condensed Extra Bold" charset="0"/>
              </a:rPr>
            </a:br>
            <a:r>
              <a:rPr lang="en-US" dirty="0">
                <a:latin typeface="Tw Cen MT Condensed Extra Bold" charset="0"/>
              </a:rPr>
              <a:t>Promote Fairmount Park's role as the hub of the regional trail network. Continue to promote and encourage a wide range of uses and activities that appeal to a variety of audiences</a:t>
            </a:r>
            <a:br>
              <a:rPr lang="en-US" dirty="0">
                <a:latin typeface="Tw Cen MT Condensed Extra Bold" charset="0"/>
              </a:rPr>
            </a:br>
            <a:r>
              <a:rPr lang="en-US" dirty="0">
                <a:latin typeface="Tw Cen MT Condensed Extra Bold" charset="0"/>
              </a:rPr>
              <a:t>Give each park "zone" a community identity that will create a sense of pride and encourage neighbors to enjoy all the park's offerings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15</a:t>
            </a:fld>
            <a:endParaRPr lang="en-US"/>
          </a:p>
        </p:txBody>
      </p:sp>
    </p:spTree>
    <p:extLst>
      <p:ext uri="{BB962C8B-B14F-4D97-AF65-F5344CB8AC3E}">
        <p14:creationId xmlns:p14="http://schemas.microsoft.com/office/powerpoint/2010/main" val="48831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Create </a:t>
            </a:r>
            <a:r>
              <a:rPr lang="en-US" dirty="0">
                <a:latin typeface="Tw Cen MT Condensed Extra Bold" charset="0"/>
              </a:rPr>
              <a:t>safe crossings of the river drives and park roads for pedestrians and bicyclists throughout the park</a:t>
            </a:r>
            <a:br>
              <a:rPr lang="en-US" dirty="0">
                <a:latin typeface="Tw Cen MT Condensed Extra Bold" charset="0"/>
              </a:rPr>
            </a:br>
            <a:r>
              <a:rPr lang="en-US" dirty="0">
                <a:latin typeface="Tw Cen MT Condensed Extra Bold" charset="0"/>
              </a:rPr>
              <a:t>Reduce the </a:t>
            </a:r>
            <a:r>
              <a:rPr lang="en-US" dirty="0" smtClean="0">
                <a:latin typeface="Tw Cen MT Condensed Extra Bold" charset="0"/>
              </a:rPr>
              <a:t>character of the roads </a:t>
            </a:r>
            <a:r>
              <a:rPr lang="en-US" dirty="0">
                <a:latin typeface="Tw Cen MT Condensed Extra Bold" charset="0"/>
              </a:rPr>
              <a:t>where appropriate</a:t>
            </a:r>
            <a:br>
              <a:rPr lang="en-US" dirty="0">
                <a:latin typeface="Tw Cen MT Condensed Extra Bold" charset="0"/>
              </a:rPr>
            </a:br>
            <a:r>
              <a:rPr lang="en-US" dirty="0">
                <a:latin typeface="Tw Cen MT Condensed Extra Bold" charset="0"/>
              </a:rPr>
              <a:t>"It’s Fairmount Park, not Fairmount Parking" -- create a parking system in the park that doesn’t burden neighbors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16</a:t>
            </a:fld>
            <a:endParaRPr lang="en-US"/>
          </a:p>
        </p:txBody>
      </p:sp>
    </p:spTree>
    <p:extLst>
      <p:ext uri="{BB962C8B-B14F-4D97-AF65-F5344CB8AC3E}">
        <p14:creationId xmlns:p14="http://schemas.microsoft.com/office/powerpoint/2010/main" val="105295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17</a:t>
            </a:fld>
            <a:endParaRPr lang="en-US"/>
          </a:p>
        </p:txBody>
      </p:sp>
    </p:spTree>
    <p:extLst>
      <p:ext uri="{BB962C8B-B14F-4D97-AF65-F5344CB8AC3E}">
        <p14:creationId xmlns:p14="http://schemas.microsoft.com/office/powerpoint/2010/main" val="947429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18</a:t>
            </a:fld>
            <a:endParaRPr lang="en-US"/>
          </a:p>
        </p:txBody>
      </p:sp>
    </p:spTree>
    <p:extLst>
      <p:ext uri="{BB962C8B-B14F-4D97-AF65-F5344CB8AC3E}">
        <p14:creationId xmlns:p14="http://schemas.microsoft.com/office/powerpoint/2010/main" val="962321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19</a:t>
            </a:fld>
            <a:endParaRPr lang="en-US"/>
          </a:p>
        </p:txBody>
      </p:sp>
    </p:spTree>
    <p:extLst>
      <p:ext uri="{BB962C8B-B14F-4D97-AF65-F5344CB8AC3E}">
        <p14:creationId xmlns:p14="http://schemas.microsoft.com/office/powerpoint/2010/main" val="134669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w Cen MT Condensed Extra Bold" charset="0"/>
              </a:rPr>
              <a:t>Philadelphia Parks and Recreation</a:t>
            </a:r>
          </a:p>
          <a:p>
            <a:r>
              <a:rPr lang="en-US" dirty="0">
                <a:latin typeface="Tw Cen MT Condensed Extra Bold" charset="0"/>
              </a:rPr>
              <a:t>Fairmount Park Conservancy</a:t>
            </a:r>
            <a:br>
              <a:rPr lang="en-US" dirty="0">
                <a:latin typeface="Tw Cen MT Condensed Extra Bold" charset="0"/>
              </a:rPr>
            </a:br>
            <a:r>
              <a:rPr lang="en-US" dirty="0" err="1">
                <a:latin typeface="Tw Cen MT Condensed Extra Bold" charset="0"/>
              </a:rPr>
              <a:t>PennPraxis</a:t>
            </a:r>
            <a:r>
              <a:rPr lang="en-US" dirty="0">
                <a:latin typeface="Tw Cen MT Condensed Extra Bold" charset="0"/>
              </a:rPr>
              <a:t>: </a:t>
            </a:r>
            <a:r>
              <a:rPr lang="en-US" dirty="0" err="1">
                <a:latin typeface="Tw Cen MT Condensed Extra Bold" charset="0"/>
              </a:rPr>
              <a:t>afilliated</a:t>
            </a:r>
            <a:r>
              <a:rPr lang="en-US" dirty="0">
                <a:latin typeface="Tw Cen MT Condensed Extra Bold" charset="0"/>
              </a:rPr>
              <a:t> with Penn but do all our work in the community.  Always geared around public spaces and large outreach to members of the public.  Design excellence for community-based projects.</a:t>
            </a:r>
            <a:br>
              <a:rPr lang="en-US" dirty="0">
                <a:latin typeface="Tw Cen MT Condensed Extra Bold" charset="0"/>
              </a:rPr>
            </a:br>
            <a:r>
              <a:rPr lang="en-US" dirty="0">
                <a:latin typeface="Tw Cen MT Condensed Extra Bold" charset="0"/>
              </a:rPr>
              <a:t>Penn Project for Civic Engagement: organizes public conversations on important issues, helps devise solutions for tough problems.</a:t>
            </a:r>
          </a:p>
          <a:p>
            <a:endParaRPr lang="en-US" dirty="0">
              <a:latin typeface="Tw Cen MT Condensed Extra Bold" charset="0"/>
            </a:endParaRPr>
          </a:p>
          <a:p>
            <a:r>
              <a:rPr lang="en-US" dirty="0">
                <a:latin typeface="Tw Cen MT Condensed Extra Bold" charset="0"/>
              </a:rPr>
              <a:t>Funded by William Penn Foundation</a:t>
            </a:r>
          </a:p>
          <a:p>
            <a:endParaRPr lang="en-US" dirty="0">
              <a:latin typeface="Tw Cen MT Condensed Extra Bold" charset="0"/>
            </a:endParaRPr>
          </a:p>
          <a:p>
            <a:r>
              <a:rPr lang="en-US" dirty="0">
                <a:latin typeface="Tw Cen MT Condensed Extra Bold" charset="0"/>
              </a:rPr>
              <a:t>How can we make the park (1) easier to access, and (2) more enjoyable for Philadelphia residents?  If you start by planning for residents, the rest falls into place.</a:t>
            </a:r>
          </a:p>
          <a:p>
            <a:r>
              <a:rPr lang="en-US" dirty="0">
                <a:latin typeface="Tw Cen MT Condensed Extra Bold" charset="0"/>
              </a:rPr>
              <a:t>This vision for a restored park will be based on public input and guide the City for years to come.</a:t>
            </a:r>
          </a:p>
          <a:p>
            <a:r>
              <a:rPr lang="en-US" dirty="0">
                <a:latin typeface="Tw Cen MT Condensed Extra Bold" charset="0"/>
              </a:rPr>
              <a:t>Input will be the base of recommendations.</a:t>
            </a:r>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2</a:t>
            </a:fld>
            <a:endParaRPr lang="en-US"/>
          </a:p>
        </p:txBody>
      </p:sp>
    </p:spTree>
    <p:extLst>
      <p:ext uri="{BB962C8B-B14F-4D97-AF65-F5344CB8AC3E}">
        <p14:creationId xmlns:p14="http://schemas.microsoft.com/office/powerpoint/2010/main" val="4138355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20</a:t>
            </a:fld>
            <a:endParaRPr lang="en-US"/>
          </a:p>
        </p:txBody>
      </p:sp>
    </p:spTree>
    <p:extLst>
      <p:ext uri="{BB962C8B-B14F-4D97-AF65-F5344CB8AC3E}">
        <p14:creationId xmlns:p14="http://schemas.microsoft.com/office/powerpoint/2010/main" val="2658965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21</a:t>
            </a:fld>
            <a:endParaRPr lang="en-US"/>
          </a:p>
        </p:txBody>
      </p:sp>
    </p:spTree>
    <p:extLst>
      <p:ext uri="{BB962C8B-B14F-4D97-AF65-F5344CB8AC3E}">
        <p14:creationId xmlns:p14="http://schemas.microsoft.com/office/powerpoint/2010/main" val="423236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Tw Cen MT Condensed Extra Bold" charset="0"/>
              </a:rPr>
              <a:t>EMPHASIZE ROLE OF THE PUBLIC AND FEEDING OUR RECOMMENDATIONS</a:t>
            </a:r>
          </a:p>
          <a:p>
            <a:pPr defTabSz="465887">
              <a:defRPr/>
            </a:pPr>
            <a:r>
              <a:rPr lang="en-US" dirty="0">
                <a:latin typeface="Tw Cen MT Condensed Extra Bold" charset="0"/>
              </a:rPr>
              <a:t>If park cannot serve its most adjacent neighbors, then it’s not doing its job.  That is really important for us to know.</a:t>
            </a:r>
          </a:p>
          <a:p>
            <a:pPr defTabSz="465887">
              <a:defRPr/>
            </a:pPr>
            <a:endParaRPr lang="en-US" dirty="0">
              <a:latin typeface="Tw Cen MT Condensed Extra Bold" charset="0"/>
            </a:endParaRPr>
          </a:p>
          <a:p>
            <a:pPr defTabSz="465887">
              <a:defRPr/>
            </a:pPr>
            <a:r>
              <a:rPr lang="en-US" dirty="0">
                <a:latin typeface="Tw Cen MT Condensed Extra Bold" charset="0"/>
              </a:rPr>
              <a:t>Learning/Fact Finding</a:t>
            </a:r>
            <a:br>
              <a:rPr lang="en-US" dirty="0">
                <a:latin typeface="Tw Cen MT Condensed Extra Bold" charset="0"/>
              </a:rPr>
            </a:br>
            <a:r>
              <a:rPr lang="en-US" b="1" dirty="0">
                <a:latin typeface="Tw Cen MT Condensed Extra Bold" charset="0"/>
              </a:rPr>
              <a:t>Talking to People</a:t>
            </a:r>
            <a:br>
              <a:rPr lang="en-US" b="1" dirty="0">
                <a:latin typeface="Tw Cen MT Condensed Extra Bold" charset="0"/>
              </a:rPr>
            </a:br>
            <a:r>
              <a:rPr lang="en-US" b="1" dirty="0">
                <a:latin typeface="Tw Cen MT Condensed Extra Bold" charset="0"/>
              </a:rPr>
              <a:t>a.	Park Officials/Organizations</a:t>
            </a:r>
            <a:br>
              <a:rPr lang="en-US" b="1" dirty="0">
                <a:latin typeface="Tw Cen MT Condensed Extra Bold" charset="0"/>
              </a:rPr>
            </a:br>
            <a:r>
              <a:rPr lang="en-US" b="1" dirty="0">
                <a:latin typeface="Tw Cen MT Condensed Extra Bold" charset="0"/>
              </a:rPr>
              <a:t>b.	Community Leaders</a:t>
            </a:r>
            <a:br>
              <a:rPr lang="en-US" b="1" dirty="0">
                <a:latin typeface="Tw Cen MT Condensed Extra Bold" charset="0"/>
              </a:rPr>
            </a:br>
            <a:r>
              <a:rPr lang="en-US" b="1" dirty="0">
                <a:latin typeface="Tw Cen MT Condensed Extra Bold" charset="0"/>
              </a:rPr>
              <a:t>c.	Residents</a:t>
            </a:r>
            <a:br>
              <a:rPr lang="en-US" b="1" dirty="0">
                <a:latin typeface="Tw Cen MT Condensed Extra Bold" charset="0"/>
              </a:rPr>
            </a:br>
            <a:r>
              <a:rPr lang="en-US" b="1" dirty="0">
                <a:latin typeface="Tw Cen MT Condensed Extra Bold" charset="0"/>
              </a:rPr>
              <a:t>d.	YIELD: draft guidelines for improving East and West Park</a:t>
            </a:r>
            <a:br>
              <a:rPr lang="en-US" b="1" dirty="0">
                <a:latin typeface="Tw Cen MT Condensed Extra Bold" charset="0"/>
              </a:rPr>
            </a:br>
            <a:r>
              <a:rPr lang="en-US" dirty="0">
                <a:latin typeface="Tw Cen MT Condensed Extra Bold" charset="0"/>
              </a:rPr>
              <a:t>Identify Most Important Areas</a:t>
            </a:r>
            <a:br>
              <a:rPr lang="en-US" dirty="0">
                <a:latin typeface="Tw Cen MT Condensed Extra Bold" charset="0"/>
              </a:rPr>
            </a:br>
            <a:r>
              <a:rPr lang="en-US" dirty="0">
                <a:latin typeface="Tw Cen MT Condensed Extra Bold" charset="0"/>
              </a:rPr>
              <a:t>Recommendations (based on GUIDELINES)</a:t>
            </a:r>
            <a:br>
              <a:rPr lang="en-US" dirty="0">
                <a:latin typeface="Tw Cen MT Condensed Extra Bold" charset="0"/>
              </a:rPr>
            </a:br>
            <a:r>
              <a:rPr lang="en-US" dirty="0">
                <a:latin typeface="Tw Cen MT Condensed Extra Bold" charset="0"/>
              </a:rPr>
              <a:t>Final Report and Presentation</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3</a:t>
            </a:fld>
            <a:endParaRPr lang="en-US"/>
          </a:p>
        </p:txBody>
      </p:sp>
    </p:spTree>
    <p:extLst>
      <p:ext uri="{BB962C8B-B14F-4D97-AF65-F5344CB8AC3E}">
        <p14:creationId xmlns:p14="http://schemas.microsoft.com/office/powerpoint/2010/main" val="57897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ceholder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dirty="0" smtClean="0"/>
              <a:t>Here we are!  Note big systems and context.</a:t>
            </a:r>
          </a:p>
          <a:p>
            <a:endParaRPr lang="en-US" dirty="0" smtClean="0"/>
          </a:p>
          <a:p>
            <a:r>
              <a:rPr lang="en-US" dirty="0" smtClean="0"/>
              <a:t>2000</a:t>
            </a:r>
            <a:r>
              <a:rPr lang="en-US" baseline="0" dirty="0" smtClean="0"/>
              <a:t> acres, 2400 with river</a:t>
            </a:r>
          </a:p>
          <a:p>
            <a:r>
              <a:rPr lang="en-US" baseline="0" dirty="0" smtClean="0"/>
              <a:t>I-76, Kelly Drive, King Drive, 33</a:t>
            </a:r>
            <a:r>
              <a:rPr lang="en-US" baseline="30000" dirty="0" smtClean="0"/>
              <a:t>rd</a:t>
            </a:r>
            <a:r>
              <a:rPr lang="en-US" baseline="0" dirty="0" smtClean="0"/>
              <a:t> Street, Parkside Avenue, Belmont Avenue</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ceholder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dirty="0"/>
              <a:t>Zoom in on portion of the park we’re </a:t>
            </a:r>
            <a:r>
              <a:rPr lang="en-US" dirty="0" smtClean="0"/>
              <a:t>near.</a:t>
            </a:r>
          </a:p>
          <a:p>
            <a:r>
              <a:rPr lang="en-US" dirty="0" smtClean="0"/>
              <a:t>Take time to orient the crowd.</a:t>
            </a:r>
            <a:endParaRPr lang="en-US" dirty="0"/>
          </a:p>
          <a:p>
            <a:endParaRPr lang="en-US" dirty="0" smtClean="0"/>
          </a:p>
          <a:p>
            <a:r>
              <a:rPr lang="en-US" dirty="0" smtClean="0"/>
              <a:t>NOTES</a:t>
            </a:r>
          </a:p>
          <a:p>
            <a:endParaRPr lang="en-US" dirty="0" smtClean="0"/>
          </a:p>
          <a:p>
            <a:r>
              <a:rPr lang="en-US" dirty="0" smtClean="0"/>
              <a:t>Walking distance – neighborhood pockets can access the</a:t>
            </a:r>
            <a:r>
              <a:rPr lang="en-US" baseline="0" dirty="0" smtClean="0"/>
              <a:t> edge of the park, but what is there for people to do once you get there?  Can people get through this 1400 portion of the park?  Get down to the river?  Get across the river?</a:t>
            </a:r>
          </a:p>
          <a:p>
            <a:endParaRPr lang="en-US" baseline="0" dirty="0" smtClean="0"/>
          </a:p>
          <a:p>
            <a:r>
              <a:rPr lang="en-US" baseline="0" dirty="0" smtClean="0"/>
              <a:t>Photos – Concourse Lake (newly revitalized by the Garden Club of America), </a:t>
            </a:r>
            <a:r>
              <a:rPr lang="en-US" baseline="0" dirty="0" err="1" smtClean="0"/>
              <a:t>Shofuso</a:t>
            </a:r>
            <a:r>
              <a:rPr lang="en-US" baseline="0" dirty="0" smtClean="0"/>
              <a:t>, Parkside-Evans Rec Center, the car-ridden dangers of trying to cross Parkside Avenue (this time, at the Belmont intersection)</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safely</a:t>
            </a:r>
            <a:r>
              <a:rPr lang="en-US" baseline="0" dirty="0" smtClean="0"/>
              <a:t> say that at least two thirds of Philadelphians get AT LEAST PART of their drinking water from this portion of the park.  We don’t have exact numbers, but essentially:</a:t>
            </a:r>
          </a:p>
          <a:p>
            <a:pPr marL="174708" indent="-174708">
              <a:buFont typeface="Arial" panose="020B0604020202020204" pitchFamily="34" charset="0"/>
              <a:buChar char="•"/>
            </a:pPr>
            <a:r>
              <a:rPr lang="en-US" baseline="0" dirty="0" smtClean="0"/>
              <a:t>All of West Philadelphia</a:t>
            </a:r>
          </a:p>
          <a:p>
            <a:pPr marL="174708" indent="-174708">
              <a:buFont typeface="Arial" panose="020B0604020202020204" pitchFamily="34" charset="0"/>
              <a:buChar char="•"/>
            </a:pPr>
            <a:r>
              <a:rPr lang="en-US" baseline="0" dirty="0" smtClean="0"/>
              <a:t>Everything west of Broad Street</a:t>
            </a:r>
          </a:p>
          <a:p>
            <a:pPr marL="174708" indent="-174708">
              <a:buFont typeface="Arial" panose="020B0604020202020204" pitchFamily="34" charset="0"/>
              <a:buChar char="•"/>
            </a:pPr>
            <a:r>
              <a:rPr lang="en-US" baseline="0" dirty="0" smtClean="0"/>
              <a:t>Portions east of Broad Street get a mix</a:t>
            </a:r>
          </a:p>
          <a:p>
            <a:endParaRPr lang="en-US" baseline="0" dirty="0" smtClean="0"/>
          </a:p>
          <a:p>
            <a:r>
              <a:rPr lang="en-US" baseline="0" dirty="0" smtClean="0"/>
              <a:t>That photo is where all of West Philadelphia’s water comes from!</a:t>
            </a:r>
          </a:p>
        </p:txBody>
      </p:sp>
      <p:sp>
        <p:nvSpPr>
          <p:cNvPr id="4" name="Slide Number Placeholder 3"/>
          <p:cNvSpPr>
            <a:spLocks noGrp="1"/>
          </p:cNvSpPr>
          <p:nvPr>
            <p:ph type="sldNum" sz="quarter" idx="10"/>
          </p:nvPr>
        </p:nvSpPr>
        <p:spPr/>
        <p:txBody>
          <a:bodyPr/>
          <a:lstStyle/>
          <a:p>
            <a:fld id="{C79D2145-1777-4BED-A14A-25EA2D6342DF}" type="slidenum">
              <a:rPr lang="en-US" smtClean="0"/>
              <a:pPr/>
              <a:t>6</a:t>
            </a:fld>
            <a:endParaRPr lang="en-US"/>
          </a:p>
        </p:txBody>
      </p:sp>
    </p:spTree>
    <p:extLst>
      <p:ext uri="{BB962C8B-B14F-4D97-AF65-F5344CB8AC3E}">
        <p14:creationId xmlns:p14="http://schemas.microsoft.com/office/powerpoint/2010/main" val="407481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t>10.8 miles of water, 3.8 miles is</a:t>
            </a:r>
            <a:r>
              <a:rPr lang="en-US" baseline="0" dirty="0" smtClean="0"/>
              <a:t> the Schuylkill River.</a:t>
            </a:r>
          </a:p>
          <a:p>
            <a:r>
              <a:rPr lang="en-US" dirty="0" smtClean="0"/>
              <a:t>15 creeks</a:t>
            </a:r>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7</a:t>
            </a:fld>
            <a:endParaRPr lang="en-US"/>
          </a:p>
        </p:txBody>
      </p:sp>
    </p:spTree>
    <p:extLst>
      <p:ext uri="{BB962C8B-B14F-4D97-AF65-F5344CB8AC3E}">
        <p14:creationId xmlns:p14="http://schemas.microsoft.com/office/powerpoint/2010/main" val="277453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Celebration of this</a:t>
            </a:r>
            <a:r>
              <a:rPr lang="en-US" baseline="0" dirty="0" smtClean="0"/>
              <a:t> unique pairing of public water and public space</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8</a:t>
            </a:fld>
            <a:endParaRPr lang="en-US"/>
          </a:p>
        </p:txBody>
      </p:sp>
    </p:spTree>
    <p:extLst>
      <p:ext uri="{BB962C8B-B14F-4D97-AF65-F5344CB8AC3E}">
        <p14:creationId xmlns:p14="http://schemas.microsoft.com/office/powerpoint/2010/main" val="1771524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p>
          <a:p>
            <a:r>
              <a:rPr lang="en-US" dirty="0" smtClean="0"/>
              <a:t>I-76: 124,000 cars per day</a:t>
            </a:r>
          </a:p>
          <a:p>
            <a:r>
              <a:rPr lang="en-US" dirty="0" smtClean="0"/>
              <a:t>Belmont: 26,000</a:t>
            </a:r>
          </a:p>
          <a:p>
            <a:r>
              <a:rPr lang="en-US" dirty="0" smtClean="0"/>
              <a:t>Kelly:</a:t>
            </a:r>
            <a:r>
              <a:rPr lang="en-US" baseline="0" dirty="0" smtClean="0"/>
              <a:t> 28,000</a:t>
            </a:r>
          </a:p>
          <a:p>
            <a:r>
              <a:rPr lang="en-US" baseline="0" dirty="0" smtClean="0"/>
              <a:t>Girard: 24,000</a:t>
            </a:r>
          </a:p>
          <a:p>
            <a:r>
              <a:rPr lang="en-US" dirty="0" smtClean="0"/>
              <a:t>Ridge: 20,000</a:t>
            </a:r>
          </a:p>
          <a:p>
            <a:r>
              <a:rPr lang="en-US" dirty="0" smtClean="0"/>
              <a:t>MLK: 13,000</a:t>
            </a:r>
          </a:p>
          <a:p>
            <a:endParaRPr lang="en-US" dirty="0" smtClean="0"/>
          </a:p>
          <a:p>
            <a:r>
              <a:rPr lang="en-US" dirty="0" smtClean="0"/>
              <a:t>Translation: TONS</a:t>
            </a:r>
            <a:r>
              <a:rPr lang="en-US" baseline="0" dirty="0" smtClean="0"/>
              <a:t> OF CARS!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9</a:t>
            </a:fld>
            <a:endParaRPr lang="en-US"/>
          </a:p>
        </p:txBody>
      </p:sp>
    </p:spTree>
    <p:extLst>
      <p:ext uri="{BB962C8B-B14F-4D97-AF65-F5344CB8AC3E}">
        <p14:creationId xmlns:p14="http://schemas.microsoft.com/office/powerpoint/2010/main" val="1352421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62112AB-3F4D-4C11-A0C3-A8B6E21598F7}"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6C0D69-EC69-4F2B-B106-BC5C8C3072A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19C424-5A8E-48E5-8DA3-57855958071A}"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02827-F35A-4877-B5FB-3622BA361D1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E3A105-6472-4E0C-9285-9D9076DED312}"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FAEBB8-E935-4D9C-A2CE-281E8032CCD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FDC4DC-0D6D-4782-B557-268A21C36DEF}"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8DC87B-627E-4FD8-86C5-6B438771917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3403B2-07AC-46F7-91D1-973B19DB96E1}"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E99A01-967D-4EAA-91BA-E3D83CA98E1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89CF98-7C10-482C-AB77-9FAEF70A1C14}" type="datetimeFigureOut">
              <a:rPr lang="en-US"/>
              <a:pPr>
                <a:defRPr/>
              </a:pPr>
              <a:t>9/27/2013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2F886D-4005-4F5D-830B-A1D49B1ACAC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62B2B7B-2674-4C5C-A584-9849B29D6CAF}" type="datetimeFigureOut">
              <a:rPr lang="en-US"/>
              <a:pPr>
                <a:defRPr/>
              </a:pPr>
              <a:t>9/27/2013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1D1328-7E7C-4452-BF78-F1F27F26A5B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8723EB1-80A5-448A-98CD-98C49F28F14B}" type="datetimeFigureOut">
              <a:rPr lang="en-US"/>
              <a:pPr>
                <a:defRPr/>
              </a:pPr>
              <a:t>9/27/2013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0B56C09-1CE7-491A-B8E9-DE73EE442D8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24EC70-BEAC-4122-80EF-912351388626}" type="datetimeFigureOut">
              <a:rPr lang="en-US"/>
              <a:pPr>
                <a:defRPr/>
              </a:pPr>
              <a:t>9/27/2013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2249946-BBC6-4E37-9C3C-47195CF127B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658564-4D10-416D-8916-8063949A0A77}" type="datetimeFigureOut">
              <a:rPr lang="en-US"/>
              <a:pPr>
                <a:defRPr/>
              </a:pPr>
              <a:t>9/27/2013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14BB7-5D1B-40F5-89E2-A4DD6DA8834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E78D30-33E9-40EB-B9BD-36B028F83842}" type="datetimeFigureOut">
              <a:rPr lang="en-US"/>
              <a:pPr>
                <a:defRPr/>
              </a:pPr>
              <a:t>9/27/2013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8F664D-035F-467A-9DFD-968CC7CC4CA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Tw Cen MT Condensed Extra Bold" panose="020B0803020202020204" pitchFamily="34" charset="0"/>
                <a:ea typeface="+mn-ea"/>
                <a:cs typeface="+mn-cs"/>
              </a:defRPr>
            </a:lvl1pPr>
          </a:lstStyle>
          <a:p>
            <a:pPr>
              <a:defRPr/>
            </a:pPr>
            <a:fld id="{D1449DBA-BA37-4E2D-9B0F-657A4C3D6823}" type="datetimeFigureOut">
              <a:rPr lang="en-US"/>
              <a:pPr>
                <a:defRPr/>
              </a:pPr>
              <a:t>9/27/2013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Tw Cen MT Condensed Extra Bold" panose="020B0803020202020204" pitchFamily="34"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Tw Cen MT Condensed Extra Bold" panose="020B0803020202020204" pitchFamily="34" charset="0"/>
                <a:ea typeface="+mn-ea"/>
                <a:cs typeface="+mn-cs"/>
              </a:defRPr>
            </a:lvl1pPr>
          </a:lstStyle>
          <a:p>
            <a:pPr>
              <a:defRPr/>
            </a:pPr>
            <a:fld id="{D15B5C9A-5CE7-47B1-A6CE-43E817A7C706}" type="slidenum">
              <a:rPr lang="en-US"/>
              <a:pPr>
                <a:defRPr/>
              </a:pPr>
              <a:t>‹#›</a:t>
            </a:fld>
            <a:endParaRPr lang="en-US" dirty="0"/>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369168" y="-819472"/>
            <a:ext cx="10441160" cy="783087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268760" y="-972489"/>
            <a:ext cx="13681520" cy="8136904"/>
          </a:xfrm>
          <a:prstGeom prst="rect">
            <a:avLst/>
          </a:prstGeom>
          <a:solidFill>
            <a:schemeClr val="bg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Tw Cen MT Condensed Extra Bold" panose="020B0803020202020204" pitchFamily="34" charset="0"/>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Tw Cen MT Condensed Extra Bold" panose="020B0803020202020204" pitchFamily="34" charset="0"/>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Tw Cen MT Condensed Extra Bold" panose="020B0803020202020204" pitchFamily="34" charset="0"/>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Tw Cen MT Condensed Extra Bold" panose="020B0803020202020204" pitchFamily="34" charset="0"/>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Tw Cen MT Condensed Extra Bold" panose="020B0803020202020204" pitchFamily="34" charset="0"/>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Tw Cen MT Condensed Extra Bold" panose="020B0803020202020204" pitchFamily="34" charset="0"/>
          <a:ea typeface="ＭＳ Ｐゴシック" pitchFamily="-72"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praxis@design.upenn.ed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www.gse.upenn.edu/pcel/programs/ppce" TargetMode="External"/><Relationship Id="rId4" Type="http://schemas.openxmlformats.org/officeDocument/2006/relationships/hyperlink" Target="http://www.planphilly.com/eastandwestpar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8798" y="6093296"/>
            <a:ext cx="1198906" cy="479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30783"/>
            <a:ext cx="7772400" cy="1470025"/>
          </a:xfrm>
        </p:spPr>
        <p:txBody>
          <a:bodyPr rtlCol="0">
            <a:normAutofit fontScale="90000"/>
          </a:bodyPr>
          <a:lstStyle/>
          <a:p>
            <a:pPr fontAlgn="auto">
              <a:spcAft>
                <a:spcPts val="0"/>
              </a:spcAft>
              <a:defRPr/>
            </a:pPr>
            <a:r>
              <a:rPr lang="en-US" dirty="0" smtClean="0">
                <a:ea typeface="+mj-ea"/>
                <a:cs typeface="+mj-cs"/>
              </a:rPr>
              <a:t>A Community Vision and Action Plan</a:t>
            </a:r>
            <a:br>
              <a:rPr lang="en-US" dirty="0" smtClean="0">
                <a:ea typeface="+mj-ea"/>
                <a:cs typeface="+mj-cs"/>
              </a:rPr>
            </a:br>
            <a:r>
              <a:rPr lang="en-US" dirty="0">
                <a:ea typeface="+mj-ea"/>
                <a:cs typeface="+mj-cs"/>
              </a:rPr>
              <a:t>f</a:t>
            </a:r>
            <a:r>
              <a:rPr lang="en-US" dirty="0" smtClean="0">
                <a:ea typeface="+mj-ea"/>
                <a:cs typeface="+mj-cs"/>
              </a:rPr>
              <a:t>or East and West Fairmount Park</a:t>
            </a:r>
            <a:endParaRPr lang="en-US" dirty="0">
              <a:ea typeface="+mj-ea"/>
              <a:cs typeface="+mj-cs"/>
            </a:endParaRPr>
          </a:p>
        </p:txBody>
      </p:sp>
      <p:sp>
        <p:nvSpPr>
          <p:cNvPr id="3" name="Subtitle 2"/>
          <p:cNvSpPr>
            <a:spLocks noGrp="1"/>
          </p:cNvSpPr>
          <p:nvPr>
            <p:ph type="subTitle" idx="1"/>
          </p:nvPr>
        </p:nvSpPr>
        <p:spPr>
          <a:xfrm>
            <a:off x="395536" y="2420887"/>
            <a:ext cx="4464496" cy="2808313"/>
          </a:xfrm>
        </p:spPr>
        <p:txBody>
          <a:bodyPr rtlCol="0">
            <a:normAutofit/>
          </a:bodyPr>
          <a:lstStyle/>
          <a:p>
            <a:pPr fontAlgn="auto">
              <a:spcAft>
                <a:spcPts val="0"/>
              </a:spcAft>
              <a:buFont typeface="Arial" panose="020B0604020202020204" pitchFamily="34" charset="0"/>
              <a:buNone/>
              <a:defRPr/>
            </a:pPr>
            <a:r>
              <a:rPr lang="en-US" dirty="0" smtClean="0">
                <a:ea typeface="+mn-ea"/>
                <a:cs typeface="+mn-cs"/>
              </a:rPr>
              <a:t>Thank you for coming!</a:t>
            </a:r>
          </a:p>
          <a:p>
            <a:pPr fontAlgn="auto">
              <a:spcAft>
                <a:spcPts val="0"/>
              </a:spcAft>
              <a:buFont typeface="Arial" panose="020B0604020202020204" pitchFamily="34" charset="0"/>
              <a:buNone/>
              <a:defRPr/>
            </a:pPr>
            <a:r>
              <a:rPr lang="en-US" dirty="0" smtClean="0">
                <a:ea typeface="+mn-ea"/>
                <a:cs typeface="+mn-cs"/>
              </a:rPr>
              <a:t>Please take a moment to fill in your “map” handout of where and how you use the park! </a:t>
            </a:r>
            <a:endParaRPr lang="en-US" dirty="0">
              <a:ea typeface="+mn-ea"/>
              <a:cs typeface="+mn-cs"/>
            </a:endParaRPr>
          </a:p>
        </p:txBody>
      </p:sp>
      <p:pic>
        <p:nvPicPr>
          <p:cNvPr id="2050" name="Picture 2" descr="S:\01 Project Folders\2013_FairmountPark\Parks-&amp;-Recreation-Interim-Logo.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798" y="6078743"/>
            <a:ext cx="1198906" cy="48790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01 Project Folders\2012_PPR_BenFranklinPkwy\Public Outreach\logos\PPCE 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6256" y="6113255"/>
            <a:ext cx="1439776" cy="46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01 Project Folders\2012_PPR_BenFranklinPkwy\Public Outreach\logos\Praxis_logo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79912" y="6120955"/>
            <a:ext cx="2376264" cy="4618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83768" y="6086815"/>
            <a:ext cx="730525" cy="510537"/>
          </a:xfrm>
          <a:prstGeom prst="rect">
            <a:avLst/>
          </a:prstGeom>
        </p:spPr>
      </p:pic>
      <p:pic>
        <p:nvPicPr>
          <p:cNvPr id="1026" name="Picture 2" descr="S:\01 Project Folders\2013_FairmountPark\Civic Engagement\HANDOUT_drawi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1449" y="1792337"/>
            <a:ext cx="2989613" cy="38689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the park is: limitless activity!</a:t>
            </a:r>
            <a:endParaRPr lang="en-US" sz="4000" dirty="0">
              <a:latin typeface="Tw Cen MT Condensed Extra Bold" charset="0"/>
            </a:endParaRPr>
          </a:p>
        </p:txBody>
      </p:sp>
      <p:pic>
        <p:nvPicPr>
          <p:cNvPr id="3" name="Picture 10" descr="F:\[2010] Parks and Rec\Photos\Philadelphia\cricket0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31840" y="2348880"/>
            <a:ext cx="2314074" cy="330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F:\[2013] Fairmount Park\Photos\East\Sedgley Woods\130427\IMG_373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44" y="672400"/>
            <a:ext cx="2760712" cy="20706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35" t="26942" r="12503" b="11226"/>
          <a:stretch/>
        </p:blipFill>
        <p:spPr bwMode="auto">
          <a:xfrm>
            <a:off x="97178" y="2488018"/>
            <a:ext cx="2818638" cy="21371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01 Project Folders\2013_FairmountPark\Civic Engagement\PPT inputs\IMG_3475.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29690" y="599987"/>
            <a:ext cx="2016224" cy="15123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01 Project Folders\2013_FairmountPark\Civic Engagement\PPT inputs\IMG_4284.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7178" y="4725144"/>
            <a:ext cx="2818638" cy="1188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65" t="25060" r="8420" b="4750"/>
          <a:stretch/>
        </p:blipFill>
        <p:spPr bwMode="auto">
          <a:xfrm>
            <a:off x="97178" y="483072"/>
            <a:ext cx="2818638" cy="186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2933" t="26545" r="39712" b="38268"/>
          <a:stretch/>
        </p:blipFill>
        <p:spPr bwMode="auto">
          <a:xfrm>
            <a:off x="5859710" y="3068960"/>
            <a:ext cx="4236825" cy="242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901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#1</a:t>
            </a:r>
          </a:p>
        </p:txBody>
      </p:sp>
      <p:sp>
        <p:nvSpPr>
          <p:cNvPr id="3"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Start by improving how people enter and access the entire park.</a:t>
            </a:r>
            <a:endParaRPr lang="en-US" sz="2400" dirty="0">
              <a:latin typeface="Tw Cen MT Condensed Extra Bold" charset="0"/>
            </a:endParaRPr>
          </a:p>
        </p:txBody>
      </p:sp>
      <p:sp>
        <p:nvSpPr>
          <p:cNvPr id="4" name="Rectangle 3"/>
          <p:cNvSpPr/>
          <p:nvPr/>
        </p:nvSpPr>
        <p:spPr>
          <a:xfrm>
            <a:off x="-9685584" y="548680"/>
            <a:ext cx="4572000" cy="3693319"/>
          </a:xfrm>
          <a:prstGeom prst="rect">
            <a:avLst/>
          </a:prstGeom>
        </p:spPr>
        <p:txBody>
          <a:bodyPr>
            <a:spAutoFit/>
          </a:bodyPr>
          <a:lstStyle/>
          <a:p>
            <a:r>
              <a:rPr lang="en-US" dirty="0">
                <a:latin typeface="Tw Cen MT Condensed Extra Bold" charset="0"/>
              </a:rPr>
              <a:t>Fairmount Park needs to better serve its adjacent neighborhoods.  Without that, it cannot thrive.</a:t>
            </a:r>
            <a:br>
              <a:rPr lang="en-US" dirty="0">
                <a:latin typeface="Tw Cen MT Condensed Extra Bold" charset="0"/>
              </a:rPr>
            </a:br>
            <a:r>
              <a:rPr lang="en-US" dirty="0">
                <a:latin typeface="Tw Cen MT Condensed Extra Bold" charset="0"/>
              </a:rPr>
              <a:t>This means all residents: make sure the park is safe for all to use and has activities for all ages and walks of life.</a:t>
            </a:r>
            <a:br>
              <a:rPr lang="en-US" dirty="0">
                <a:latin typeface="Tw Cen MT Condensed Extra Bold" charset="0"/>
              </a:rPr>
            </a:br>
            <a:r>
              <a:rPr lang="en-US" dirty="0">
                <a:latin typeface="Tw Cen MT Condensed Extra Bold" charset="0"/>
              </a:rPr>
              <a:t>Find large and small ways to improve walking access into the park.  This includes learning from improvements made to the park over 160 years ago, including stairs, trails along creeks, bridges over ravines, and cliff walks.</a:t>
            </a:r>
            <a:br>
              <a:rPr lang="en-US" dirty="0">
                <a:latin typeface="Tw Cen MT Condensed Extra Bold" charset="0"/>
              </a:rPr>
            </a:br>
            <a:r>
              <a:rPr lang="en-US" dirty="0">
                <a:latin typeface="Tw Cen MT Condensed Extra Bold" charset="0"/>
              </a:rPr>
              <a:t>We cannot just connect people to the edges of the park, but also connect people to all the activities going on throughout the park.</a:t>
            </a:r>
          </a:p>
        </p:txBody>
      </p:sp>
      <p:pic>
        <p:nvPicPr>
          <p:cNvPr id="3074" name="Picture 2" descr="S:\01 Project Folders\2013_FairmountPark\Civic Engagement\PPT inputs\CIMG529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85402" y="3827618"/>
            <a:ext cx="2075642" cy="18648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 Project Folders\2013_FairmountPark\Civic Engagement\PPT inputs\CIMG532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2684" y="2172202"/>
            <a:ext cx="3301204" cy="33108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01 Project Folders\2013_FairmountPark\Civic Engagement\PPT inputs\CIMG544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01308" y="2414464"/>
            <a:ext cx="2591172" cy="29006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01 Project Folders\2013_FairmountPark\Civic Engagement\PPT inputs\IMG_402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5562" y="1967279"/>
            <a:ext cx="2115323" cy="1586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#2</a:t>
            </a:r>
          </a:p>
        </p:txBody>
      </p:sp>
      <p:sp>
        <p:nvSpPr>
          <p:cNvPr id="3" name="Title 1"/>
          <p:cNvSpPr>
            <a:spLocks/>
          </p:cNvSpPr>
          <p:nvPr/>
        </p:nvSpPr>
        <p:spPr bwMode="auto">
          <a:xfrm>
            <a:off x="-10549680" y="62068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Protect all that we already have in Fairmount Park, both natural and </a:t>
            </a:r>
            <a:r>
              <a:rPr lang="en-US" sz="3000" dirty="0" smtClean="0">
                <a:latin typeface="Tw Cen MT Condensed Extra Bold" charset="0"/>
              </a:rPr>
              <a:t>man-made.</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Make it easier for citizens to enjoy nature in Fairmount Park</a:t>
            </a:r>
            <a:br>
              <a:rPr lang="en-US" sz="2400" dirty="0">
                <a:latin typeface="Tw Cen MT Condensed Extra Bold" charset="0"/>
              </a:rPr>
            </a:br>
            <a:r>
              <a:rPr lang="en-US" sz="2400" dirty="0">
                <a:latin typeface="Tw Cen MT Condensed Extra Bold" charset="0"/>
              </a:rPr>
              <a:t>Do not build anything without considering what impact it has on nature and wildlife</a:t>
            </a:r>
            <a:br>
              <a:rPr lang="en-US" sz="2400" dirty="0">
                <a:latin typeface="Tw Cen MT Condensed Extra Bold" charset="0"/>
              </a:rPr>
            </a:br>
            <a:r>
              <a:rPr lang="en-US" sz="2400" dirty="0">
                <a:latin typeface="Tw Cen MT Condensed Extra Bold" charset="0"/>
              </a:rPr>
              <a:t>Create ways for people to enjoy the water, but not overpower it</a:t>
            </a:r>
            <a:br>
              <a:rPr lang="en-US" sz="2400" dirty="0">
                <a:latin typeface="Tw Cen MT Condensed Extra Bold" charset="0"/>
              </a:rPr>
            </a:br>
            <a:r>
              <a:rPr lang="en-US" sz="2400" dirty="0">
                <a:latin typeface="Tw Cen MT Condensed Extra Bold" charset="0"/>
              </a:rPr>
              <a:t>Preserve all those who currently help make the park a better place for all Philadelphians today</a:t>
            </a:r>
            <a:br>
              <a:rPr lang="en-US" sz="2400" dirty="0">
                <a:latin typeface="Tw Cen MT Condensed Extra Bold" charset="0"/>
              </a:rPr>
            </a:br>
            <a:r>
              <a:rPr lang="en-US" sz="2400" dirty="0">
                <a:latin typeface="Tw Cen MT Condensed Extra Bold" charset="0"/>
              </a:rPr>
              <a:t>Find a better way to teach people about the history of the park and attract people to its historic structures</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Protect </a:t>
            </a:r>
            <a:r>
              <a:rPr lang="en-US" sz="3000" dirty="0" smtClean="0">
                <a:latin typeface="Tw Cen MT Condensed Extra Bold" charset="0"/>
              </a:rPr>
              <a:t>and enhance all </a:t>
            </a:r>
            <a:r>
              <a:rPr lang="en-US" sz="3000" dirty="0">
                <a:latin typeface="Tw Cen MT Condensed Extra Bold" charset="0"/>
              </a:rPr>
              <a:t>that we already have in Fairmount Park, both natural and man-made.</a:t>
            </a:r>
            <a:endParaRPr lang="en-US" sz="2400" dirty="0">
              <a:latin typeface="Tw Cen MT Condensed Extra Bold" charset="0"/>
            </a:endParaRPr>
          </a:p>
        </p:txBody>
      </p:sp>
      <p:pic>
        <p:nvPicPr>
          <p:cNvPr id="4098" name="Picture 2" descr="S:\01 Project Folders\2013_FairmountPark\Civic Engagement\PPT inputs\IMG_432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51720" y="3982326"/>
            <a:ext cx="2754312" cy="189494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01 Project Folders\2013_FairmountPark\Civic Engagement\PPT inputs\IMG_475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072" y="2058025"/>
            <a:ext cx="2661319" cy="3548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01 Project Folders\2013_FairmountPark\Civic Engagement\PPT inputs\IMG_458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200" y="1881020"/>
            <a:ext cx="2601118" cy="1951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#3</a:t>
            </a:r>
          </a:p>
        </p:txBody>
      </p:sp>
      <p:sp>
        <p:nvSpPr>
          <p:cNvPr id="3" name="Title 1"/>
          <p:cNvSpPr>
            <a:spLocks/>
          </p:cNvSpPr>
          <p:nvPr/>
        </p:nvSpPr>
        <p:spPr bwMode="auto">
          <a:xfrm>
            <a:off x="-10477672" y="1219200"/>
            <a:ext cx="7772400" cy="3886200"/>
          </a:xfrm>
          <a:prstGeom prst="rect">
            <a:avLst/>
          </a:prstGeom>
          <a:noFill/>
          <a:ln w="9525">
            <a:noFill/>
            <a:miter lim="800000"/>
            <a:headEnd/>
            <a:tailEnd/>
          </a:ln>
        </p:spPr>
        <p:txBody>
          <a:bodyPr anchor="ctr">
            <a:prstTxWarp prst="textNoShape">
              <a:avLst/>
            </a:prstTxWarp>
          </a:bodyPr>
          <a:lstStyle/>
          <a:p>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Build trails along old creeks that take people throughout the park</a:t>
            </a:r>
            <a:br>
              <a:rPr lang="en-US" sz="2400" dirty="0">
                <a:latin typeface="Tw Cen MT Condensed Extra Bold" charset="0"/>
              </a:rPr>
            </a:br>
            <a:r>
              <a:rPr lang="en-US" sz="2400" dirty="0">
                <a:latin typeface="Tw Cen MT Condensed Extra Bold" charset="0"/>
              </a:rPr>
              <a:t>Create new water recreation activities in the Schuylkill River and throughout the park</a:t>
            </a:r>
            <a:br>
              <a:rPr lang="en-US" sz="2400" dirty="0">
                <a:latin typeface="Tw Cen MT Condensed Extra Bold" charset="0"/>
              </a:rPr>
            </a:br>
            <a:r>
              <a:rPr lang="en-US" sz="2400" dirty="0">
                <a:latin typeface="Tw Cen MT Condensed Extra Bold" charset="0"/>
              </a:rPr>
              <a:t>Do a better job of showing how Fairmount Park makes our drinking water cleaner</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Allow people to better enjoy the water.</a:t>
            </a:r>
            <a:endParaRPr lang="en-US" sz="2400" dirty="0">
              <a:latin typeface="Tw Cen MT Condensed Extra Bold" charset="0"/>
            </a:endParaRPr>
          </a:p>
        </p:txBody>
      </p:sp>
      <p:pic>
        <p:nvPicPr>
          <p:cNvPr id="5" name="Picture 12" descr="S:\01 Project Folders\2012_BartramsMile\Case Studies\Phase II\images\west harlem piers park 03 [flick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78304" y="-2142967"/>
            <a:ext cx="4064376" cy="25600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2.bp.blogspot.com/_pUd3QTGa3-8/THvKjYh7h6I/AAAAAAAAABU/xvcaDa4edwo/s400/IMG_0363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7992" y="628163"/>
            <a:ext cx="2213239" cy="14109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01 Project Folders\2013_FairmountPark\Case Studies\PUBLIC WATER\Atelier Dreisetl - Tanner Park Portland\19_ecological-urbanism_c-Dreiseitl.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92445" y="-1716988"/>
            <a:ext cx="4058037" cy="3246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0152" y="1434190"/>
            <a:ext cx="2825664" cy="2623831"/>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2531" y="1538046"/>
            <a:ext cx="4567673" cy="3528392"/>
          </a:xfrm>
          <a:prstGeom prst="rect">
            <a:avLst/>
          </a:prstGeom>
        </p:spPr>
      </p:pic>
      <p:pic>
        <p:nvPicPr>
          <p:cNvPr id="9" name="Picture 2" descr="S:\01 Project Folders\2013_FairmountPark\Civic Engagement\PPT inputs\IMG_4581.JPG"/>
          <p:cNvPicPr>
            <a:picLocks noChangeAspect="1" noChangeArrowheads="1"/>
          </p:cNvPicPr>
          <p:nvPr/>
        </p:nvPicPr>
        <p:blipFill rotWithShape="1">
          <a:blip r:embed="rId8">
            <a:extLst>
              <a:ext uri="{28A0092B-C50C-407E-A947-70E740481C1C}">
                <a14:useLocalDpi xmlns:a14="http://schemas.microsoft.com/office/drawing/2010/main" val="0"/>
              </a:ext>
            </a:extLst>
          </a:blip>
          <a:srcRect t="36357" r="25389" b="17128"/>
          <a:stretch/>
        </p:blipFill>
        <p:spPr bwMode="auto">
          <a:xfrm>
            <a:off x="5246183" y="4158909"/>
            <a:ext cx="3520674" cy="16463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#4</a:t>
            </a:r>
          </a:p>
        </p:txBody>
      </p:sp>
      <p:sp>
        <p:nvSpPr>
          <p:cNvPr id="3" name="Title 1"/>
          <p:cNvSpPr>
            <a:spLocks/>
          </p:cNvSpPr>
          <p:nvPr/>
        </p:nvSpPr>
        <p:spPr bwMode="auto">
          <a:xfrm>
            <a:off x="-10693696" y="150653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Help citizens better understand the park and all it has to </a:t>
            </a:r>
            <a:r>
              <a:rPr lang="en-US" sz="3000" dirty="0" smtClean="0">
                <a:latin typeface="Tw Cen MT Condensed Extra Bold" charset="0"/>
              </a:rPr>
              <a:t>offer.</a:t>
            </a:r>
            <a:r>
              <a:rPr lang="en-US" sz="3000" dirty="0">
                <a:latin typeface="Tw Cen MT Condensed Extra Bold" charset="0"/>
              </a:rPr>
              <a:t/>
            </a:r>
            <a:br>
              <a:rPr lang="en-US" sz="30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What park are we talking about when we say "Fairmount Park?"  Is it one big park, every park in the city, or numerous smaller parks?</a:t>
            </a:r>
            <a:br>
              <a:rPr lang="en-US" sz="2400" dirty="0">
                <a:latin typeface="Tw Cen MT Condensed Extra Bold" charset="0"/>
              </a:rPr>
            </a:br>
            <a:r>
              <a:rPr lang="en-US" sz="2400" dirty="0">
                <a:latin typeface="Tw Cen MT Condensed Extra Bold" charset="0"/>
              </a:rPr>
              <a:t>Don't think about the park as an island. Think about the park as a series of "zones" that connect to specific neighborhoods.</a:t>
            </a:r>
            <a:br>
              <a:rPr lang="en-US" sz="2400" dirty="0">
                <a:latin typeface="Tw Cen MT Condensed Extra Bold" charset="0"/>
              </a:rPr>
            </a:br>
            <a:r>
              <a:rPr lang="en-US" sz="2400" dirty="0">
                <a:latin typeface="Tw Cen MT Condensed Extra Bold" charset="0"/>
              </a:rPr>
              <a:t>Improve how we provide citizens with the information they need about all the ways to enjoy themselves in the park</a:t>
            </a:r>
            <a:br>
              <a:rPr lang="en-US" sz="2400" dirty="0">
                <a:latin typeface="Tw Cen MT Condensed Extra Bold" charset="0"/>
              </a:rPr>
            </a:br>
            <a:r>
              <a:rPr lang="en-US" sz="2400" dirty="0">
                <a:latin typeface="Tw Cen MT Condensed Extra Bold" charset="0"/>
              </a:rPr>
              <a:t>Create more welcoming entrances that encourage people to use the park</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Help citizens better understand the park and all it has to offer.</a:t>
            </a:r>
            <a:endParaRPr lang="en-US" sz="2400" dirty="0">
              <a:latin typeface="Tw Cen MT Condensed Extra Bold" charset="0"/>
            </a:endParaRPr>
          </a:p>
        </p:txBody>
      </p:sp>
      <p:pic>
        <p:nvPicPr>
          <p:cNvPr id="5122" name="Picture 2" descr="S:\01 Project Folders\2013_FairmountPark\Case Studies\Signage\Candy Chang\restroommap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98396" y="655054"/>
            <a:ext cx="2342812" cy="3580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01 Project Folders\2013_FairmountPark\Case Studies\PUBLIC WATER\Between the Water - Emscher Water Treatment Plant\OOZE-Emscherkunst2010-00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3172" y="2023206"/>
            <a:ext cx="3457614" cy="2161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7496" y="90977"/>
            <a:ext cx="1488647" cy="1757053"/>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0722" y="4652937"/>
            <a:ext cx="2620772" cy="1558978"/>
          </a:xfrm>
          <a:prstGeom prst="rect">
            <a:avLst/>
          </a:prstGeom>
        </p:spPr>
      </p:pic>
      <p:pic>
        <p:nvPicPr>
          <p:cNvPr id="102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3709"/>
          <a:stretch/>
        </p:blipFill>
        <p:spPr bwMode="auto">
          <a:xfrm>
            <a:off x="1431571" y="1945758"/>
            <a:ext cx="3165581" cy="253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S:\01 Project Folders\2013_FairmountPark\Civic Engagement\PPT inputs\05_Belmont (26).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80173" y="2445382"/>
            <a:ext cx="4084315" cy="3063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#5</a:t>
            </a:r>
          </a:p>
        </p:txBody>
      </p:sp>
      <p:sp>
        <p:nvSpPr>
          <p:cNvPr id="3" name="Title 1"/>
          <p:cNvSpPr>
            <a:spLocks/>
          </p:cNvSpPr>
          <p:nvPr/>
        </p:nvSpPr>
        <p:spPr bwMode="auto">
          <a:xfrm>
            <a:off x="-12061848" y="98072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Improve Fairmount Park for all </a:t>
            </a:r>
            <a:r>
              <a:rPr lang="en-US" sz="3000" dirty="0" smtClean="0">
                <a:latin typeface="Tw Cen MT Condensed Extra Bold" charset="0"/>
              </a:rPr>
              <a:t>residents</a:t>
            </a:r>
            <a:r>
              <a:rPr lang="en-US" sz="3000" dirty="0">
                <a:latin typeface="Tw Cen MT Condensed Extra Bold" charset="0"/>
              </a:rPr>
              <a:t>, starting with near </a:t>
            </a:r>
            <a:r>
              <a:rPr lang="en-US" sz="3000" dirty="0" smtClean="0">
                <a:latin typeface="Tw Cen MT Condensed Extra Bold" charset="0"/>
              </a:rPr>
              <a:t>neighbors.</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Retain Fairmount Park's role as a park for both adjacent communities and people throughout the region</a:t>
            </a:r>
            <a:br>
              <a:rPr lang="en-US" sz="2400" dirty="0">
                <a:latin typeface="Tw Cen MT Condensed Extra Bold" charset="0"/>
              </a:rPr>
            </a:br>
            <a:r>
              <a:rPr lang="en-US" sz="2400" dirty="0">
                <a:latin typeface="Tw Cen MT Condensed Extra Bold" charset="0"/>
              </a:rPr>
              <a:t>Find ways to improve how large events are conducted so that they minimize disruptions of neighborhood uses of the park</a:t>
            </a:r>
            <a:br>
              <a:rPr lang="en-US" sz="2400" dirty="0">
                <a:latin typeface="Tw Cen MT Condensed Extra Bold" charset="0"/>
              </a:rPr>
            </a:br>
            <a:r>
              <a:rPr lang="en-US" sz="2400" dirty="0">
                <a:latin typeface="Tw Cen MT Condensed Extra Bold" charset="0"/>
              </a:rPr>
              <a:t>Place special emphasis on our youth and ways to provide education and employment opportunities to introduce them to the </a:t>
            </a:r>
            <a:r>
              <a:rPr lang="en-US" sz="2400" dirty="0" smtClean="0">
                <a:latin typeface="Tw Cen MT Condensed Extra Bold" charset="0"/>
              </a:rPr>
              <a:t>park. Make </a:t>
            </a:r>
            <a:r>
              <a:rPr lang="en-US" sz="2400" dirty="0">
                <a:latin typeface="Tw Cen MT Condensed Extra Bold" charset="0"/>
              </a:rPr>
              <a:t>park improvements with existing residents in mind</a:t>
            </a:r>
            <a:br>
              <a:rPr lang="en-US" sz="2400" dirty="0">
                <a:latin typeface="Tw Cen MT Condensed Extra Bold" charset="0"/>
              </a:rPr>
            </a:br>
            <a:r>
              <a:rPr lang="en-US" sz="2400" dirty="0">
                <a:latin typeface="Tw Cen MT Condensed Extra Bold" charset="0"/>
              </a:rPr>
              <a:t>Promote Fairmount Park's role </a:t>
            </a:r>
            <a:r>
              <a:rPr lang="en-US" sz="2400" dirty="0" smtClean="0">
                <a:latin typeface="Tw Cen MT Condensed Extra Bold" charset="0"/>
              </a:rPr>
              <a:t>as </a:t>
            </a:r>
            <a:r>
              <a:rPr lang="en-US" sz="2400" dirty="0">
                <a:latin typeface="Tw Cen MT Condensed Extra Bold" charset="0"/>
              </a:rPr>
              <a:t>the hub of the regional trail </a:t>
            </a:r>
            <a:r>
              <a:rPr lang="en-US" sz="2400" dirty="0" smtClean="0">
                <a:latin typeface="Tw Cen MT Condensed Extra Bold" charset="0"/>
              </a:rPr>
              <a:t>network. Continue </a:t>
            </a:r>
            <a:r>
              <a:rPr lang="en-US" sz="2400" dirty="0">
                <a:latin typeface="Tw Cen MT Condensed Extra Bold" charset="0"/>
              </a:rPr>
              <a:t>to promote and encourage a wide range of uses and activities that appeal to a variety of audiences</a:t>
            </a:r>
            <a:br>
              <a:rPr lang="en-US" sz="2400" dirty="0">
                <a:latin typeface="Tw Cen MT Condensed Extra Bold" charset="0"/>
              </a:rPr>
            </a:br>
            <a:r>
              <a:rPr lang="en-US" sz="2400" dirty="0">
                <a:latin typeface="Tw Cen MT Condensed Extra Bold" charset="0"/>
              </a:rPr>
              <a:t>Give each park "zone" a community identity that will create a sense of pride and encourage neighbors to enjoy all the park's offerings</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Improve Fairmount Park for all residents, starting with near neighbors.</a:t>
            </a:r>
            <a:endParaRPr lang="en-US" sz="2400" dirty="0">
              <a:latin typeface="Tw Cen MT Condensed Extra Bold" charset="0"/>
            </a:endParaRPr>
          </a:p>
        </p:txBody>
      </p:sp>
      <p:pic>
        <p:nvPicPr>
          <p:cNvPr id="6146" name="Picture 2" descr="S:\01 Project Folders\2013_FairmountPark\Case Studies\PUBLIC WATER\Sister Cities [Philadelphia]\sister-cities-0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4900" y="2217088"/>
            <a:ext cx="3705944" cy="28558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henotebook.org/sites/default/files/pcr-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8144" y="1602115"/>
            <a:ext cx="2524304" cy="1682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4644008" y="3648166"/>
            <a:ext cx="2041473" cy="2164601"/>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85482" y="3648166"/>
            <a:ext cx="2213845" cy="21688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#6</a:t>
            </a:r>
          </a:p>
        </p:txBody>
      </p:sp>
      <p:sp>
        <p:nvSpPr>
          <p:cNvPr id="3" name="Title 1"/>
          <p:cNvSpPr>
            <a:spLocks/>
          </p:cNvSpPr>
          <p:nvPr/>
        </p:nvSpPr>
        <p:spPr bwMode="auto">
          <a:xfrm>
            <a:off x="-11413776" y="2241550"/>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Make the park safer and more accessible for people walking and biking; reduce the emphasis on people driving.</a:t>
            </a:r>
            <a:br>
              <a:rPr lang="en-US" sz="30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Create safe crossings of the river drives and park roads for pedestrians and bicyclists throughout the park</a:t>
            </a:r>
            <a:br>
              <a:rPr lang="en-US" sz="2400" dirty="0">
                <a:latin typeface="Tw Cen MT Condensed Extra Bold" charset="0"/>
              </a:rPr>
            </a:br>
            <a:r>
              <a:rPr lang="en-US" sz="2400" dirty="0">
                <a:latin typeface="Tw Cen MT Condensed Extra Bold" charset="0"/>
              </a:rPr>
              <a:t>Reduce the number of roads where appropriate</a:t>
            </a:r>
            <a:br>
              <a:rPr lang="en-US" sz="2400" dirty="0">
                <a:latin typeface="Tw Cen MT Condensed Extra Bold" charset="0"/>
              </a:rPr>
            </a:br>
            <a:r>
              <a:rPr lang="en-US" sz="2400" dirty="0">
                <a:latin typeface="Tw Cen MT Condensed Extra Bold" charset="0"/>
              </a:rPr>
              <a:t>"It’s Fairmount Park, not Fairmount Parking" -- create a parking system in the park that doesn’t burden neighbors</a:t>
            </a:r>
          </a:p>
        </p:txBody>
      </p:sp>
      <p:sp>
        <p:nvSpPr>
          <p:cNvPr id="4" name="Title 1"/>
          <p:cNvSpPr>
            <a:spLocks/>
          </p:cNvSpPr>
          <p:nvPr/>
        </p:nvSpPr>
        <p:spPr bwMode="auto">
          <a:xfrm>
            <a:off x="685800" y="715144"/>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Make the park safer and more accessible for people walking and biking; reduce the emphasis on people driving.</a:t>
            </a:r>
            <a:endParaRPr lang="en-US" sz="2400" dirty="0">
              <a:latin typeface="Tw Cen MT Condensed Extra Bold"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8504" y="1880430"/>
            <a:ext cx="2751246" cy="18002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1880430"/>
            <a:ext cx="2400960" cy="180072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5496" y="2606657"/>
            <a:ext cx="2897054" cy="2652798"/>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25449"/>
          <a:stretch/>
        </p:blipFill>
        <p:spPr>
          <a:xfrm>
            <a:off x="1835696" y="3933056"/>
            <a:ext cx="3438594" cy="192262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Tw Cen MT Condensed Extra Bold" charset="0"/>
              </a:rPr>
              <a:t>Are we there yet?</a:t>
            </a:r>
          </a:p>
        </p:txBody>
      </p:sp>
      <p:sp>
        <p:nvSpPr>
          <p:cNvPr id="17411" name="Title 1"/>
          <p:cNvSpPr>
            <a:spLocks/>
          </p:cNvSpPr>
          <p:nvPr/>
        </p:nvSpPr>
        <p:spPr bwMode="auto">
          <a:xfrm>
            <a:off x="609600" y="1981200"/>
            <a:ext cx="8229600" cy="1143000"/>
          </a:xfrm>
          <a:prstGeom prst="rect">
            <a:avLst/>
          </a:prstGeom>
          <a:noFill/>
          <a:ln w="9525">
            <a:noFill/>
            <a:miter lim="800000"/>
            <a:headEnd/>
            <a:tailEnd/>
          </a:ln>
        </p:spPr>
        <p:txBody>
          <a:bodyPr anchor="ctr">
            <a:prstTxWarp prst="textNoShape">
              <a:avLst/>
            </a:prstTxWarp>
          </a:bodyPr>
          <a:lstStyle/>
          <a:p>
            <a:pPr algn="ctr"/>
            <a:r>
              <a:rPr lang="en-US" sz="4400" dirty="0">
                <a:latin typeface="Tw Cen MT Condensed Extra Bold" charset="0"/>
              </a:rPr>
              <a:t>What are we missing?</a:t>
            </a:r>
          </a:p>
        </p:txBody>
      </p:sp>
      <p:sp>
        <p:nvSpPr>
          <p:cNvPr id="17412" name="Title 1"/>
          <p:cNvSpPr>
            <a:spLocks/>
          </p:cNvSpPr>
          <p:nvPr/>
        </p:nvSpPr>
        <p:spPr bwMode="auto">
          <a:xfrm>
            <a:off x="685800" y="3810000"/>
            <a:ext cx="8229600" cy="1143000"/>
          </a:xfrm>
          <a:prstGeom prst="rect">
            <a:avLst/>
          </a:prstGeom>
          <a:noFill/>
          <a:ln w="9525">
            <a:noFill/>
            <a:miter lim="800000"/>
            <a:headEnd/>
            <a:tailEnd/>
          </a:ln>
        </p:spPr>
        <p:txBody>
          <a:bodyPr anchor="ctr">
            <a:prstTxWarp prst="textNoShape">
              <a:avLst/>
            </a:prstTxWarp>
          </a:bodyPr>
          <a:lstStyle/>
          <a:p>
            <a:pPr algn="ctr"/>
            <a:r>
              <a:rPr lang="en-US" sz="4400" dirty="0">
                <a:latin typeface="Tw Cen MT Condensed Extra Bold" charset="0"/>
              </a:rPr>
              <a:t>We want to hear from you.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tonight’s charge</a:t>
            </a:r>
          </a:p>
        </p:txBody>
      </p:sp>
      <p:sp>
        <p:nvSpPr>
          <p:cNvPr id="3" name="Title 1"/>
          <p:cNvSpPr>
            <a:spLocks/>
          </p:cNvSpPr>
          <p:nvPr/>
        </p:nvSpPr>
        <p:spPr bwMode="auto">
          <a:xfrm>
            <a:off x="685800" y="332656"/>
            <a:ext cx="7772400" cy="5544616"/>
          </a:xfrm>
          <a:prstGeom prst="rect">
            <a:avLst/>
          </a:prstGeom>
          <a:noFill/>
          <a:ln w="9525">
            <a:noFill/>
            <a:miter lim="800000"/>
            <a:headEnd/>
            <a:tailEnd/>
          </a:ln>
        </p:spPr>
        <p:txBody>
          <a:bodyPr anchor="ctr">
            <a:prstTxWarp prst="textNoShape">
              <a:avLst/>
            </a:prstTxWarp>
          </a:bodyPr>
          <a:lstStyle/>
          <a:p>
            <a:r>
              <a:rPr lang="en-US" sz="2400" dirty="0" smtClean="0">
                <a:latin typeface="Tw Cen MT Condensed Extra Bold" charset="0"/>
              </a:rPr>
              <a:t>CREATE a list of uses (past, present and future) that show how you would most like to use East and West Fairmount Park.</a:t>
            </a:r>
          </a:p>
          <a:p>
            <a:endParaRPr lang="en-US" sz="2400" dirty="0">
              <a:latin typeface="Tw Cen MT Condensed Extra Bold" charset="0"/>
            </a:endParaRPr>
          </a:p>
          <a:p>
            <a:r>
              <a:rPr lang="en-US" sz="2400" dirty="0" smtClean="0">
                <a:latin typeface="Tw Cen MT Condensed Extra Bold" charset="0"/>
              </a:rPr>
              <a:t>STRENGTHEN our draft guidelines so that they best represent the needs and interests of the community and guide our recommendations.</a:t>
            </a: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process/questions</a:t>
            </a:r>
          </a:p>
        </p:txBody>
      </p:sp>
      <p:sp>
        <p:nvSpPr>
          <p:cNvPr id="3" name="Title 1"/>
          <p:cNvSpPr>
            <a:spLocks/>
          </p:cNvSpPr>
          <p:nvPr/>
        </p:nvSpPr>
        <p:spPr bwMode="auto">
          <a:xfrm>
            <a:off x="323528" y="889198"/>
            <a:ext cx="8712968" cy="5060082"/>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a:latin typeface="Tw Cen MT Condensed Extra Bold" charset="0"/>
              </a:rPr>
              <a:t>How do you currently use </a:t>
            </a:r>
            <a:r>
              <a:rPr lang="en-US" sz="2400" dirty="0" smtClean="0">
                <a:latin typeface="Tw Cen MT Condensed Extra Bold" charset="0"/>
              </a:rPr>
              <a:t>East and West Fairmount Park</a:t>
            </a:r>
            <a:r>
              <a:rPr lang="en-US" sz="2400" dirty="0">
                <a:latin typeface="Tw Cen MT Condensed Extra Bold" charset="0"/>
              </a:rPr>
              <a:t>?</a:t>
            </a:r>
          </a:p>
          <a:p>
            <a:pPr marL="342900" indent="-342900">
              <a:buFont typeface="Arial" panose="020B0604020202020204" pitchFamily="34" charset="0"/>
              <a:buChar char="•"/>
            </a:pPr>
            <a:r>
              <a:rPr lang="en-US" sz="2400" dirty="0">
                <a:latin typeface="Tw Cen MT Condensed Extra Bold" charset="0"/>
              </a:rPr>
              <a:t>What else would you like to do there</a:t>
            </a:r>
            <a:r>
              <a:rPr lang="en-US" sz="2400" dirty="0" smtClean="0">
                <a:latin typeface="Tw Cen MT Condensed Extra Bold" charset="0"/>
              </a:rPr>
              <a:t>?</a:t>
            </a:r>
          </a:p>
          <a:p>
            <a:pPr marL="342900" indent="-342900">
              <a:buFont typeface="Arial" panose="020B0604020202020204" pitchFamily="34" charset="0"/>
              <a:buChar char="•"/>
            </a:pPr>
            <a:r>
              <a:rPr lang="en-US" sz="2400" dirty="0" smtClean="0">
                <a:latin typeface="Tw Cen MT Condensed Extra Bold" charset="0"/>
              </a:rPr>
              <a:t>What gets in the way?</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What parts of the park are accessible to you and your neighbors?</a:t>
            </a:r>
          </a:p>
          <a:p>
            <a:pPr marL="342900" indent="-342900">
              <a:buFont typeface="Arial" panose="020B0604020202020204" pitchFamily="34" charset="0"/>
              <a:buChar char="•"/>
            </a:pPr>
            <a:r>
              <a:rPr lang="en-US" sz="2400" dirty="0">
                <a:latin typeface="Tw Cen MT Condensed Extra Bold" charset="0"/>
              </a:rPr>
              <a:t>What would you do to make it more accessible to you and your neighbors?</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smtClean="0">
                <a:latin typeface="Tw Cen MT Condensed Extra Bold" charset="0"/>
              </a:rPr>
              <a:t>Do the guidelines allow for the new activity you’d like to see in the park?  Do they hinder these ideas at all?</a:t>
            </a:r>
            <a:endParaRPr lang="en-US" sz="2400" dirty="0">
              <a:latin typeface="Tw Cen MT Condensed Extra Bold" charset="0"/>
            </a:endParaRPr>
          </a:p>
          <a:p>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team and goals</a:t>
            </a:r>
            <a:endParaRPr lang="en-US" sz="4000" dirty="0">
              <a:latin typeface="Tw Cen MT Condensed Extra Bold" charset="0"/>
            </a:endParaRPr>
          </a:p>
        </p:txBody>
      </p:sp>
      <p:sp>
        <p:nvSpPr>
          <p:cNvPr id="3" name="Title 1"/>
          <p:cNvSpPr>
            <a:spLocks/>
          </p:cNvSpPr>
          <p:nvPr/>
        </p:nvSpPr>
        <p:spPr bwMode="auto">
          <a:xfrm>
            <a:off x="685800" y="381000"/>
            <a:ext cx="7772400" cy="5181600"/>
          </a:xfrm>
          <a:prstGeom prst="rect">
            <a:avLst/>
          </a:prstGeom>
          <a:noFill/>
          <a:ln w="9525">
            <a:noFill/>
            <a:miter lim="800000"/>
            <a:headEnd/>
            <a:tailEnd/>
          </a:ln>
        </p:spPr>
        <p:txBody>
          <a:bodyPr anchor="ctr">
            <a:prstTxWarp prst="textNoShape">
              <a:avLst/>
            </a:prstTxWarp>
          </a:bodyPr>
          <a:lstStyle/>
          <a:p>
            <a:r>
              <a:rPr lang="en-US" sz="2400" dirty="0" smtClean="0">
                <a:latin typeface="Tw Cen MT Condensed Extra Bold" charset="0"/>
              </a:rPr>
              <a:t>Philadelphia </a:t>
            </a:r>
            <a:r>
              <a:rPr lang="en-US" sz="2400" dirty="0">
                <a:latin typeface="Tw Cen MT Condensed Extra Bold" charset="0"/>
              </a:rPr>
              <a:t>Parks and </a:t>
            </a:r>
            <a:r>
              <a:rPr lang="en-US" sz="2400" dirty="0" smtClean="0">
                <a:latin typeface="Tw Cen MT Condensed Extra Bold" charset="0"/>
              </a:rPr>
              <a:t>Recreation</a:t>
            </a:r>
          </a:p>
          <a:p>
            <a:r>
              <a:rPr lang="en-US" sz="2400" dirty="0" smtClean="0">
                <a:latin typeface="Tw Cen MT Condensed Extra Bold" charset="0"/>
              </a:rPr>
              <a:t>Fairmount </a:t>
            </a:r>
            <a:r>
              <a:rPr lang="en-US" sz="2400" dirty="0">
                <a:latin typeface="Tw Cen MT Condensed Extra Bold" charset="0"/>
              </a:rPr>
              <a:t>Park Conservancy</a:t>
            </a:r>
            <a:br>
              <a:rPr lang="en-US" sz="2400" dirty="0">
                <a:latin typeface="Tw Cen MT Condensed Extra Bold" charset="0"/>
              </a:rPr>
            </a:br>
            <a:r>
              <a:rPr lang="en-US" sz="2400" dirty="0" err="1" smtClean="0">
                <a:latin typeface="Tw Cen MT Condensed Extra Bold" charset="0"/>
              </a:rPr>
              <a:t>PennPraxis</a:t>
            </a:r>
            <a:endParaRPr lang="en-US" sz="2400" dirty="0" smtClean="0">
              <a:latin typeface="Tw Cen MT Condensed Extra Bold" charset="0"/>
            </a:endParaRPr>
          </a:p>
          <a:p>
            <a:r>
              <a:rPr lang="en-US" sz="2400" dirty="0" smtClean="0">
                <a:latin typeface="Tw Cen MT Condensed Extra Bold" charset="0"/>
              </a:rPr>
              <a:t>Penn </a:t>
            </a:r>
            <a:r>
              <a:rPr lang="en-US" sz="2400" dirty="0">
                <a:latin typeface="Tw Cen MT Condensed Extra Bold" charset="0"/>
              </a:rPr>
              <a:t>Project for Civic </a:t>
            </a:r>
            <a:r>
              <a:rPr lang="en-US" sz="2400" dirty="0" smtClean="0">
                <a:latin typeface="Tw Cen MT Condensed Extra Bold" charset="0"/>
              </a:rPr>
              <a:t>Engagement</a:t>
            </a:r>
          </a:p>
          <a:p>
            <a:endParaRPr lang="en-US" sz="2400" dirty="0">
              <a:latin typeface="Tw Cen MT Condensed Extra Bold" charset="0"/>
            </a:endParaRPr>
          </a:p>
          <a:p>
            <a:pPr marL="342900" indent="-342900">
              <a:buFont typeface="Arial" panose="020B0604020202020204" pitchFamily="34" charset="0"/>
              <a:buChar char="•"/>
            </a:pPr>
            <a:r>
              <a:rPr lang="en-US" sz="2400" dirty="0" smtClean="0">
                <a:latin typeface="Tw Cen MT Condensed Extra Bold" charset="0"/>
              </a:rPr>
              <a:t>What </a:t>
            </a:r>
            <a:r>
              <a:rPr lang="en-US" sz="2400" dirty="0">
                <a:latin typeface="Tw Cen MT Condensed Extra Bold" charset="0"/>
              </a:rPr>
              <a:t>improvements, uses, activities will make East and West Fairmount Park a more enjoyable public space for its </a:t>
            </a:r>
            <a:r>
              <a:rPr lang="en-US" sz="2400" dirty="0" smtClean="0">
                <a:latin typeface="Tw Cen MT Condensed Extra Bold" charset="0"/>
              </a:rPr>
              <a:t>communities?  </a:t>
            </a:r>
          </a:p>
          <a:p>
            <a:pPr marL="342900" indent="-342900">
              <a:buFont typeface="Arial" panose="020B0604020202020204" pitchFamily="34" charset="0"/>
              <a:buChar char="•"/>
            </a:pPr>
            <a:r>
              <a:rPr lang="en-US" sz="2400" dirty="0" smtClean="0">
                <a:latin typeface="Tw Cen MT Condensed Extra Bold" charset="0"/>
              </a:rPr>
              <a:t>How can this 160-year old park better serve its residents in the 21</a:t>
            </a:r>
            <a:r>
              <a:rPr lang="en-US" sz="2400" baseline="30000" dirty="0" smtClean="0">
                <a:latin typeface="Tw Cen MT Condensed Extra Bold" charset="0"/>
              </a:rPr>
              <a:t>st</a:t>
            </a:r>
            <a:r>
              <a:rPr lang="en-US" sz="2400" dirty="0" smtClean="0">
                <a:latin typeface="Tw Cen MT Condensed Extra Bold" charset="0"/>
              </a:rPr>
              <a:t> century? </a:t>
            </a: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ground rules</a:t>
            </a:r>
          </a:p>
        </p:txBody>
      </p:sp>
      <p:sp>
        <p:nvSpPr>
          <p:cNvPr id="3" name="Title 1"/>
          <p:cNvSpPr>
            <a:spLocks/>
          </p:cNvSpPr>
          <p:nvPr/>
        </p:nvSpPr>
        <p:spPr bwMode="auto">
          <a:xfrm>
            <a:off x="685800" y="332656"/>
            <a:ext cx="7772400" cy="5544616"/>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a:latin typeface="Tw Cen MT Condensed Extra Bold" charset="0"/>
              </a:rPr>
              <a:t>Listen to each </a:t>
            </a:r>
            <a:r>
              <a:rPr lang="en-US" sz="2400" dirty="0" smtClean="0">
                <a:latin typeface="Tw Cen MT Condensed Extra Bold" charset="0"/>
              </a:rPr>
              <a:t>other - </a:t>
            </a:r>
            <a:r>
              <a:rPr lang="en-US" sz="2400" dirty="0">
                <a:latin typeface="Tw Cen MT Condensed Extra Bold" charset="0"/>
              </a:rPr>
              <a:t>it’s as important as talking</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Everyone is encouraged to participate. Speak your mind freely, and invite others to speak as well</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Ask clarifying questions. Help to develop one another’s ideas</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If you disagree, explore that disagreement, don’t try to resolve it. Use it to try to understand each other</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Everyone understand the talk is deliberative rather than argumentative.</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Listen to each </a:t>
            </a:r>
            <a:r>
              <a:rPr lang="en-US" sz="2400" dirty="0" smtClean="0">
                <a:latin typeface="Tw Cen MT Condensed Extra Bold" charset="0"/>
              </a:rPr>
              <a:t>other - </a:t>
            </a:r>
            <a:r>
              <a:rPr lang="en-US" sz="2400" dirty="0">
                <a:latin typeface="Tw Cen MT Condensed Extra Bold" charset="0"/>
              </a:rPr>
              <a:t>it’s as important as talking.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410200"/>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thank you!</a:t>
            </a:r>
          </a:p>
        </p:txBody>
      </p:sp>
      <p:sp>
        <p:nvSpPr>
          <p:cNvPr id="3" name="Title 1"/>
          <p:cNvSpPr>
            <a:spLocks/>
          </p:cNvSpPr>
          <p:nvPr/>
        </p:nvSpPr>
        <p:spPr bwMode="auto">
          <a:xfrm>
            <a:off x="685800" y="1219200"/>
            <a:ext cx="7772400" cy="3886200"/>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smtClean="0">
                <a:latin typeface="Tw Cen MT Condensed Extra Bold" charset="0"/>
              </a:rPr>
              <a:t>Come to our final meeting!</a:t>
            </a:r>
            <a:endParaRPr lang="en-US" sz="2400" dirty="0">
              <a:latin typeface="Tw Cen MT Condensed Extra Bold" charset="0"/>
            </a:endParaRPr>
          </a:p>
          <a:p>
            <a:pPr marL="800100" lvl="1" indent="-342900">
              <a:buFont typeface="Arial" panose="020B0604020202020204" pitchFamily="34" charset="0"/>
              <a:buChar char="•"/>
            </a:pPr>
            <a:r>
              <a:rPr lang="en-US" sz="2400" dirty="0" smtClean="0">
                <a:latin typeface="Tw Cen MT Condensed Extra Bold" charset="0"/>
              </a:rPr>
              <a:t>Wednesday, October </a:t>
            </a:r>
            <a:r>
              <a:rPr lang="en-US" sz="2400" dirty="0">
                <a:latin typeface="Tw Cen MT Condensed Extra Bold" charset="0"/>
              </a:rPr>
              <a:t>2, </a:t>
            </a:r>
            <a:r>
              <a:rPr lang="en-US" sz="2400" dirty="0" smtClean="0">
                <a:latin typeface="Tw Cen MT Condensed Extra Bold" charset="0"/>
              </a:rPr>
              <a:t>Boathouse Row</a:t>
            </a:r>
            <a:endParaRPr lang="en-US" sz="2400" dirty="0" smtClean="0">
              <a:latin typeface="Tw Cen MT Condensed Extra Bold" charset="0"/>
            </a:endParaRPr>
          </a:p>
          <a:p>
            <a:pPr marL="800100" lvl="1" indent="-342900">
              <a:buFont typeface="Arial" panose="020B0604020202020204" pitchFamily="34" charset="0"/>
              <a:buChar char="•"/>
            </a:pPr>
            <a:endParaRPr lang="en-US" sz="2400" dirty="0">
              <a:latin typeface="Tw Cen MT Condensed Extra Bold" charset="0"/>
            </a:endParaRPr>
          </a:p>
          <a:p>
            <a:pPr lvl="1"/>
            <a:r>
              <a:rPr lang="en-US" sz="2400" dirty="0" smtClean="0">
                <a:latin typeface="Tw Cen MT Condensed Extra Bold" charset="0"/>
              </a:rPr>
              <a:t>Next Steps</a:t>
            </a:r>
          </a:p>
          <a:p>
            <a:pPr marL="800100" lvl="1" indent="-342900">
              <a:buFont typeface="Arial" panose="020B0604020202020204" pitchFamily="34" charset="0"/>
              <a:buChar char="•"/>
            </a:pPr>
            <a:r>
              <a:rPr lang="en-US" sz="2400" dirty="0" smtClean="0">
                <a:latin typeface="Tw Cen MT Condensed Extra Bold" charset="0"/>
              </a:rPr>
              <a:t>Gather </a:t>
            </a:r>
            <a:r>
              <a:rPr lang="en-US" sz="2400" dirty="0">
                <a:latin typeface="Tw Cen MT Condensed Extra Bold" charset="0"/>
              </a:rPr>
              <a:t>all public feedback</a:t>
            </a:r>
          </a:p>
          <a:p>
            <a:pPr marL="800100" lvl="1" indent="-342900">
              <a:buFont typeface="Arial" panose="020B0604020202020204" pitchFamily="34" charset="0"/>
              <a:buChar char="•"/>
            </a:pPr>
            <a:r>
              <a:rPr lang="en-US" sz="2400" dirty="0">
                <a:latin typeface="Tw Cen MT Condensed Extra Bold" charset="0"/>
              </a:rPr>
              <a:t>Report “what we heard” and ideas through community </a:t>
            </a:r>
            <a:r>
              <a:rPr lang="en-US" sz="2400" dirty="0" smtClean="0">
                <a:latin typeface="Tw Cen MT Condensed Extra Bold" charset="0"/>
              </a:rPr>
              <a:t>organizations</a:t>
            </a:r>
          </a:p>
          <a:p>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For status updates and other ideas: 215-746-3849 or </a:t>
            </a:r>
            <a:r>
              <a:rPr lang="en-US" sz="2400" dirty="0">
                <a:latin typeface="Tw Cen MT Condensed Extra Bold" charset="0"/>
                <a:hlinkClick r:id="rId3"/>
              </a:rPr>
              <a:t>praxis@design.upenn.edu</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For project </a:t>
            </a:r>
            <a:r>
              <a:rPr lang="en-US" sz="2400" dirty="0">
                <a:latin typeface="Tw Cen MT Condensed Extra Bold" panose="020B0803020202020204" pitchFamily="34" charset="0"/>
              </a:rPr>
              <a:t>information </a:t>
            </a:r>
            <a:r>
              <a:rPr lang="en-US" sz="2400" dirty="0" smtClean="0">
                <a:latin typeface="Tw Cen MT Condensed Extra Bold" panose="020B0803020202020204" pitchFamily="34" charset="0"/>
              </a:rPr>
              <a:t>and to monitor our progress, check out:</a:t>
            </a:r>
            <a:r>
              <a:rPr lang="en-US" sz="2400" dirty="0">
                <a:latin typeface="Tw Cen MT Condensed Extra Bold" panose="020B0803020202020204" pitchFamily="34" charset="0"/>
              </a:rPr>
              <a:t/>
            </a:r>
            <a:br>
              <a:rPr lang="en-US" sz="2400" dirty="0">
                <a:latin typeface="Tw Cen MT Condensed Extra Bold" panose="020B0803020202020204" pitchFamily="34" charset="0"/>
              </a:rPr>
            </a:br>
            <a:r>
              <a:rPr lang="en-US" sz="2400" dirty="0" smtClean="0">
                <a:latin typeface="Tw Cen MT Condensed Extra Bold" panose="020B0803020202020204" pitchFamily="34" charset="0"/>
                <a:hlinkClick r:id="rId4"/>
              </a:rPr>
              <a:t>www.planphilly.com/eastandwestpark</a:t>
            </a:r>
            <a:r>
              <a:rPr lang="en-US" sz="2400" dirty="0">
                <a:latin typeface="Tw Cen MT Condensed Extra Bold" panose="020B0803020202020204" pitchFamily="34" charset="0"/>
              </a:rPr>
              <a:t> </a:t>
            </a:r>
            <a:r>
              <a:rPr lang="en-US" sz="2400" dirty="0" smtClean="0">
                <a:latin typeface="Tw Cen MT Condensed Extra Bold" panose="020B0803020202020204" pitchFamily="34" charset="0"/>
              </a:rPr>
              <a:t>and </a:t>
            </a:r>
            <a:r>
              <a:rPr lang="en-US" sz="2400" u="sng" dirty="0">
                <a:latin typeface="Tw Cen MT Condensed Extra Bold" panose="020B0803020202020204" pitchFamily="34" charset="0"/>
                <a:hlinkClick r:id="rId5"/>
              </a:rPr>
              <a:t>http://</a:t>
            </a:r>
            <a:r>
              <a:rPr lang="en-US" sz="2400" u="sng" dirty="0" smtClean="0">
                <a:latin typeface="Tw Cen MT Condensed Extra Bold" panose="020B0803020202020204" pitchFamily="34" charset="0"/>
                <a:hlinkClick r:id="rId5"/>
              </a:rPr>
              <a:t>www.gse.upenn.edu/pcel/programs/ppce</a:t>
            </a:r>
            <a:r>
              <a:rPr lang="en-US" sz="2400" u="sng" dirty="0" smtClean="0">
                <a:latin typeface="Tw Cen MT Condensed Extra Bold" panose="020B0803020202020204" pitchFamily="34" charset="0"/>
              </a:rPr>
              <a:t>.</a:t>
            </a:r>
            <a:r>
              <a:rPr lang="en-US" sz="2400" dirty="0">
                <a:latin typeface="Tw Cen MT Condensed Extra Bold" charset="0"/>
              </a:rPr>
              <a:t/>
            </a:r>
            <a:br>
              <a:rPr lang="en-US" sz="2400" dirty="0">
                <a:latin typeface="Tw Cen MT Condensed Extra Bold" charset="0"/>
              </a:rPr>
            </a:b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685800" y="1219200"/>
            <a:ext cx="7772400" cy="3886200"/>
          </a:xfrm>
          <a:prstGeom prst="rect">
            <a:avLst/>
          </a:prstGeom>
          <a:noFill/>
          <a:ln w="9525">
            <a:noFill/>
            <a:miter lim="800000"/>
            <a:headEnd/>
            <a:tailEnd/>
          </a:ln>
        </p:spPr>
        <p:txBody>
          <a:bodyPr anchor="ctr">
            <a:prstTxWarp prst="textNoShape">
              <a:avLst/>
            </a:prstTxWarp>
          </a:bodyPr>
          <a:lstStyle/>
          <a:p>
            <a:endParaRPr lang="en-US" sz="2400" dirty="0">
              <a:latin typeface="Tw Cen MT Condensed Extra Bold" charset="0"/>
            </a:endParaRPr>
          </a:p>
        </p:txBody>
      </p:sp>
      <p:sp>
        <p:nvSpPr>
          <p:cNvPr id="3"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our </a:t>
            </a:r>
            <a:r>
              <a:rPr lang="en-US" sz="4000" dirty="0" smtClean="0">
                <a:latin typeface="Tw Cen MT Condensed Extra Bold" charset="0"/>
              </a:rPr>
              <a:t>process</a:t>
            </a:r>
            <a:endParaRPr lang="en-US" sz="4000" dirty="0">
              <a:latin typeface="Tw Cen MT Condensed Extra Bold" charset="0"/>
            </a:endParaRPr>
          </a:p>
        </p:txBody>
      </p:sp>
      <p:pic>
        <p:nvPicPr>
          <p:cNvPr id="5" name="Picture 7" descr="518GOOD-R1-045-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713359"/>
            <a:ext cx="4545105" cy="264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01 Project Folders\Philadelphia Waterfront\Photos\Public Events\Principle Sessions\P102033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1097" y="3654660"/>
            <a:ext cx="2467127" cy="18503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 Project Folders\2012_PPR_BenFranklinPkwy\Public Outreach\photos from meetings\Francisville 07.23\IMG_258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93050" y="1119925"/>
            <a:ext cx="2358870" cy="374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115616" y="5631383"/>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East and West </a:t>
            </a:r>
            <a:r>
              <a:rPr lang="en-US" sz="4000" dirty="0" smtClean="0">
                <a:latin typeface="Tw Cen MT Condensed Extra Bold" charset="0"/>
              </a:rPr>
              <a:t>Fairmount Park</a:t>
            </a:r>
            <a:endParaRPr lang="en-US" sz="4000" dirty="0">
              <a:latin typeface="Tw Cen MT Condensed Extra Bold"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247" t="16242" r="9520" b="5731"/>
          <a:stretch/>
        </p:blipFill>
        <p:spPr>
          <a:xfrm>
            <a:off x="2195736" y="116632"/>
            <a:ext cx="4608512" cy="569200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559375"/>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what’s your park?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05102"/>
            <a:ext cx="6548544" cy="3223898"/>
          </a:xfrm>
          <a:prstGeom prst="rect">
            <a:avLst/>
          </a:prstGeom>
          <a:ln w="25400">
            <a:solidFill>
              <a:schemeClr val="tx1"/>
            </a:solidFill>
          </a:ln>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6122"/>
          <a:stretch/>
        </p:blipFill>
        <p:spPr bwMode="auto">
          <a:xfrm>
            <a:off x="4688648" y="3789040"/>
            <a:ext cx="4382591" cy="21595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8520" y="3789040"/>
            <a:ext cx="2879449" cy="215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251" b="26514"/>
          <a:stretch/>
        </p:blipFill>
        <p:spPr bwMode="auto">
          <a:xfrm>
            <a:off x="7164288" y="3789039"/>
            <a:ext cx="3203172" cy="21595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56992" y="-52361"/>
            <a:ext cx="936104" cy="14847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192966" y="3789040"/>
            <a:ext cx="2879450" cy="215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S:\01 Project Folders\2013_FairmountPark\Civic Engagement\PPT inputs\IMG_416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6796" y="1789469"/>
            <a:ext cx="3323523" cy="24928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our drinking water source.</a:t>
            </a:r>
            <a:endParaRPr lang="en-US" sz="4000" dirty="0">
              <a:latin typeface="Tw Cen MT Condensed Extra Bold" charset="0"/>
            </a:endParaRPr>
          </a:p>
        </p:txBody>
      </p:sp>
      <p:pic>
        <p:nvPicPr>
          <p:cNvPr id="7171" name="Picture 3" descr="S:\01 Project Folders\2013_FairmountPark\Civic Engagement\PPT inputs\BelmontIntakte_pano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28543" y="97543"/>
            <a:ext cx="3323523" cy="16919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01 Project Folders\2013_FairmountPark\Civic Engagement\PPT inputs\IMG_327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28543" y="3841583"/>
            <a:ext cx="3360030" cy="1963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8871" r="9850" b="17835"/>
          <a:stretch/>
        </p:blipFill>
        <p:spPr>
          <a:xfrm>
            <a:off x="602612" y="128796"/>
            <a:ext cx="3969375" cy="5676467"/>
          </a:xfrm>
          <a:prstGeom prst="rect">
            <a:avLst/>
          </a:prstGeom>
        </p:spPr>
      </p:pic>
    </p:spTree>
    <p:extLst>
      <p:ext uri="{BB962C8B-B14F-4D97-AF65-F5344CB8AC3E}">
        <p14:creationId xmlns:p14="http://schemas.microsoft.com/office/powerpoint/2010/main" val="2977276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17376" y="5392738"/>
            <a:ext cx="8431088"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o</a:t>
            </a:r>
            <a:r>
              <a:rPr lang="en-US" sz="4000" dirty="0" smtClean="0">
                <a:latin typeface="Tw Cen MT Condensed Extra Bold" charset="0"/>
              </a:rPr>
              <a:t>ur park is: many watersheds.</a:t>
            </a:r>
            <a:endParaRPr lang="en-US" sz="4000" dirty="0">
              <a:latin typeface="Tw Cen MT Condensed Extra Bold" charset="0"/>
            </a:endParaRPr>
          </a:p>
        </p:txBody>
      </p:sp>
      <p:pic>
        <p:nvPicPr>
          <p:cNvPr id="6146" name="Picture 2" descr="S:\01 Project Folders\2013_FairmountPark\Framework\IDENTITY\FP_BaseFigure_publicwater-01-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596" b="17089"/>
          <a:stretch/>
        </p:blipFill>
        <p:spPr bwMode="auto">
          <a:xfrm>
            <a:off x="179512" y="476672"/>
            <a:ext cx="4990120" cy="503704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01 Project Folders\2013_FairmountPark\Civic Engagement\PPT inputs\2013-04-24_15-07-22_95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64089" y="476672"/>
            <a:ext cx="3483860" cy="17153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01 Project Folders\2013_FairmountPark\Civic Engagement\PPT inputs\CIMG534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64087" y="3172898"/>
            <a:ext cx="3483861" cy="23408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01 Project Folders\2013_FairmountPark\Civic Engagement\PPT inputs\IMG_4625.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64089" y="1972398"/>
            <a:ext cx="3483861" cy="16006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7376" y="1334347"/>
            <a:ext cx="726232" cy="115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13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water + public space.</a:t>
            </a:r>
            <a:endParaRPr lang="en-US" sz="4000" dirty="0">
              <a:latin typeface="Tw Cen MT Condensed Extra Bold" charset="0"/>
            </a:endParaRPr>
          </a:p>
        </p:txBody>
      </p:sp>
      <p:pic>
        <p:nvPicPr>
          <p:cNvPr id="9218" name="Picture 2" descr="S:\01 Project Folders\2013_FairmountPark\Research\IMAGES_\waterworks\994285_540621556000787_1226973129_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2668" y="692696"/>
            <a:ext cx="5810732" cy="460851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S:\01 Project Folders\2013_FairmountPark\Research\IMAGES_\reservoirs\res_east_steps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85928" y="548680"/>
            <a:ext cx="3462536" cy="23185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01 Project Folders\2013_FairmountPark\Research\IMAGES_\infrastructure\Johnston-P-9099-2-waterwork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85929" y="2966674"/>
            <a:ext cx="3462535" cy="262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28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heavily travelled.</a:t>
            </a:r>
            <a:endParaRPr lang="en-US" sz="4000" dirty="0">
              <a:latin typeface="Tw Cen MT Condensed Extra Bold" charset="0"/>
            </a:endParaRPr>
          </a:p>
        </p:txBody>
      </p:sp>
      <p:pic>
        <p:nvPicPr>
          <p:cNvPr id="3" name="Picture 3" descr="S:\01 Project Folders\2013_FairmountPark\Framework\IDENTITY\FP_BaseFigure_streets_in-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191" b="17698"/>
          <a:stretch/>
        </p:blipFill>
        <p:spPr bwMode="auto">
          <a:xfrm>
            <a:off x="35496" y="476670"/>
            <a:ext cx="5005665" cy="503704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01 Project Folders\2013_FairmountPark\Civic Engagement\PPT inputs\IMG_422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92880" y="-3555776"/>
            <a:ext cx="4313913" cy="32357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S:\01 Project Folders\2013_FairmountPark\Civic Engagement\PPT inputs\IMG_35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76056" y="2276872"/>
            <a:ext cx="4306479" cy="19106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01 Project Folders\2013_FairmountPark\Civic Engagement\PPT inputs\IMG_3484.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76056" y="4201230"/>
            <a:ext cx="4313913" cy="159678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S:\01 Project Folders\2013_FairmountPark\Civic Engagement\PPT inputs\2013-04-24_14-57-06_42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83490" y="476670"/>
            <a:ext cx="4306479" cy="213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37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1387</TotalTime>
  <Words>1035</Words>
  <Application>Microsoft Office PowerPoint</Application>
  <PresentationFormat>On-screen Show (4:3)</PresentationFormat>
  <Paragraphs>149</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A Community Vision and Action Plan for East and West Fairmount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we there yet?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Goodman</dc:creator>
  <cp:lastModifiedBy>Andrew Goodman</cp:lastModifiedBy>
  <cp:revision>88</cp:revision>
  <cp:lastPrinted>2013-09-19T21:44:59Z</cp:lastPrinted>
  <dcterms:created xsi:type="dcterms:W3CDTF">2013-09-12T13:29:52Z</dcterms:created>
  <dcterms:modified xsi:type="dcterms:W3CDTF">2013-09-27T18:05:36Z</dcterms:modified>
</cp:coreProperties>
</file>