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58" r:id="rId5"/>
    <p:sldId id="271" r:id="rId6"/>
    <p:sldId id="272" r:id="rId7"/>
    <p:sldId id="273" r:id="rId8"/>
    <p:sldId id="274" r:id="rId9"/>
    <p:sldId id="275" r:id="rId10"/>
    <p:sldId id="276" r:id="rId11"/>
    <p:sldId id="261" r:id="rId12"/>
    <p:sldId id="262" r:id="rId13"/>
    <p:sldId id="263" r:id="rId14"/>
    <p:sldId id="264" r:id="rId15"/>
    <p:sldId id="265" r:id="rId16"/>
    <p:sldId id="266" r:id="rId17"/>
    <p:sldId id="260" r:id="rId18"/>
    <p:sldId id="267" r:id="rId19"/>
    <p:sldId id="268" r:id="rId20"/>
    <p:sldId id="269" r:id="rId21"/>
    <p:sldId id="27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85" autoAdjust="0"/>
  </p:normalViewPr>
  <p:slideViewPr>
    <p:cSldViewPr>
      <p:cViewPr>
        <p:scale>
          <a:sx n="80" d="100"/>
          <a:sy n="80" d="100"/>
        </p:scale>
        <p:origin x="-780"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96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fld id="{F8C385D1-C532-48E7-9469-004F69EBED41}" type="datetime1">
              <a:rPr lang="en-US"/>
              <a:pPr/>
              <a:t>9/24/2013</a:t>
            </a:fld>
            <a:endParaRPr lang="en-US"/>
          </a:p>
        </p:txBody>
      </p:sp>
      <p:sp>
        <p:nvSpPr>
          <p:cNvPr id="29700" name="Placeholder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97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C79D2145-1777-4BED-A14A-25EA2D6342DF}" type="slidenum">
              <a:rPr lang="en-US"/>
              <a:pPr/>
              <a:t>‹#›</a:t>
            </a:fld>
            <a:endParaRPr lang="en-US"/>
          </a:p>
        </p:txBody>
      </p:sp>
    </p:spTree>
    <p:extLst>
      <p:ext uri="{BB962C8B-B14F-4D97-AF65-F5344CB8AC3E}">
        <p14:creationId xmlns:p14="http://schemas.microsoft.com/office/powerpoint/2010/main" val="146650825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a:t>
            </a:fld>
            <a:endParaRPr lang="en-US"/>
          </a:p>
        </p:txBody>
      </p:sp>
    </p:spTree>
    <p:extLst>
      <p:ext uri="{BB962C8B-B14F-4D97-AF65-F5344CB8AC3E}">
        <p14:creationId xmlns:p14="http://schemas.microsoft.com/office/powerpoint/2010/main" val="30242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10</a:t>
            </a:fld>
            <a:endParaRPr lang="en-US"/>
          </a:p>
        </p:txBody>
      </p:sp>
    </p:spTree>
    <p:extLst>
      <p:ext uri="{BB962C8B-B14F-4D97-AF65-F5344CB8AC3E}">
        <p14:creationId xmlns:p14="http://schemas.microsoft.com/office/powerpoint/2010/main" val="188434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pPr defTabSz="465887"/>
            <a:r>
              <a:rPr lang="en-US" dirty="0" smtClean="0">
                <a:latin typeface="Tw Cen MT Condensed Extra Bold" charset="0"/>
              </a:rPr>
              <a:t>Fairmount Park needs to better serve its adjacent neighborhoods.  Without that, it cannot thrive.</a:t>
            </a:r>
            <a:br>
              <a:rPr lang="en-US" dirty="0" smtClean="0">
                <a:latin typeface="Tw Cen MT Condensed Extra Bold" charset="0"/>
              </a:rPr>
            </a:br>
            <a:r>
              <a:rPr lang="en-US" dirty="0" smtClean="0">
                <a:latin typeface="Tw Cen MT Condensed Extra Bold" charset="0"/>
              </a:rPr>
              <a:t>This means all residents: make sure the park is safe for all to use and has activities for all ages and walks of life.</a:t>
            </a:r>
            <a:br>
              <a:rPr lang="en-US" dirty="0" smtClean="0">
                <a:latin typeface="Tw Cen MT Condensed Extra Bold" charset="0"/>
              </a:rPr>
            </a:br>
            <a:r>
              <a:rPr lang="en-US" dirty="0" smtClean="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smtClean="0">
                <a:latin typeface="Tw Cen MT Condensed Extra Bold" charset="0"/>
              </a:rPr>
            </a:br>
            <a:r>
              <a:rPr lang="en-US" dirty="0" smtClean="0">
                <a:latin typeface="Tw Cen MT Condensed Extra Bold" charset="0"/>
              </a:rPr>
              <a:t>We cannot just connect people to the edges of the park, but also connect people to all the activities going on throughout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11</a:t>
            </a:fld>
            <a:endParaRPr lang="en-US"/>
          </a:p>
        </p:txBody>
      </p:sp>
    </p:spTree>
    <p:extLst>
      <p:ext uri="{BB962C8B-B14F-4D97-AF65-F5344CB8AC3E}">
        <p14:creationId xmlns:p14="http://schemas.microsoft.com/office/powerpoint/2010/main" val="271753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latin typeface="Tw Cen MT Condensed Extra Bold" charset="0"/>
              </a:rPr>
              <a:t>Make it easier for citizens to enjoy nature in Fairmount Park</a:t>
            </a:r>
            <a:br>
              <a:rPr lang="en-US" dirty="0">
                <a:latin typeface="Tw Cen MT Condensed Extra Bold" charset="0"/>
              </a:rPr>
            </a:br>
            <a:r>
              <a:rPr lang="en-US" dirty="0">
                <a:latin typeface="Tw Cen MT Condensed Extra Bold" charset="0"/>
              </a:rPr>
              <a:t>Do not build anything without considering what impact it has on nature and wildlife</a:t>
            </a:r>
            <a:br>
              <a:rPr lang="en-US" dirty="0">
                <a:latin typeface="Tw Cen MT Condensed Extra Bold" charset="0"/>
              </a:rPr>
            </a:br>
            <a:r>
              <a:rPr lang="en-US" dirty="0">
                <a:latin typeface="Tw Cen MT Condensed Extra Bold" charset="0"/>
              </a:rPr>
              <a:t>Create ways for people to enjoy the water, but not overpower it</a:t>
            </a:r>
            <a:br>
              <a:rPr lang="en-US" dirty="0">
                <a:latin typeface="Tw Cen MT Condensed Extra Bold" charset="0"/>
              </a:rPr>
            </a:br>
            <a:r>
              <a:rPr lang="en-US" dirty="0">
                <a:latin typeface="Tw Cen MT Condensed Extra Bold" charset="0"/>
              </a:rPr>
              <a:t>Preserve all those who currently help make the park a better place for all Philadelphians today</a:t>
            </a:r>
            <a:br>
              <a:rPr lang="en-US" dirty="0">
                <a:latin typeface="Tw Cen MT Condensed Extra Bold" charset="0"/>
              </a:rPr>
            </a:br>
            <a:r>
              <a:rPr lang="en-US" dirty="0">
                <a:latin typeface="Tw Cen MT Condensed Extra Bold" charset="0"/>
              </a:rPr>
              <a:t>Find a better way to teach people about the history of the park and attract people to its historic structures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12</a:t>
            </a:fld>
            <a:endParaRPr lang="en-US"/>
          </a:p>
        </p:txBody>
      </p:sp>
    </p:spTree>
    <p:extLst>
      <p:ext uri="{BB962C8B-B14F-4D97-AF65-F5344CB8AC3E}">
        <p14:creationId xmlns:p14="http://schemas.microsoft.com/office/powerpoint/2010/main" val="81334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Build </a:t>
            </a:r>
            <a:r>
              <a:rPr lang="en-US" dirty="0">
                <a:latin typeface="Tw Cen MT Condensed Extra Bold" charset="0"/>
              </a:rPr>
              <a:t>trails along old creeks that take people throughout the park</a:t>
            </a:r>
            <a:br>
              <a:rPr lang="en-US" dirty="0">
                <a:latin typeface="Tw Cen MT Condensed Extra Bold" charset="0"/>
              </a:rPr>
            </a:br>
            <a:r>
              <a:rPr lang="en-US" dirty="0">
                <a:latin typeface="Tw Cen MT Condensed Extra Bold" charset="0"/>
              </a:rPr>
              <a:t>Create new water recreation activities in the Schuylkill River and throughout the park</a:t>
            </a:r>
            <a:br>
              <a:rPr lang="en-US" dirty="0">
                <a:latin typeface="Tw Cen MT Condensed Extra Bold" charset="0"/>
              </a:rPr>
            </a:br>
            <a:r>
              <a:rPr lang="en-US" dirty="0">
                <a:latin typeface="Tw Cen MT Condensed Extra Bold" charset="0"/>
              </a:rPr>
              <a:t>Do a better job of showing how Fairmount Park makes our drinking water cleaner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13</a:t>
            </a:fld>
            <a:endParaRPr lang="en-US"/>
          </a:p>
        </p:txBody>
      </p:sp>
    </p:spTree>
    <p:extLst>
      <p:ext uri="{BB962C8B-B14F-4D97-AF65-F5344CB8AC3E}">
        <p14:creationId xmlns:p14="http://schemas.microsoft.com/office/powerpoint/2010/main" val="172128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What </a:t>
            </a:r>
            <a:r>
              <a:rPr lang="en-US" dirty="0">
                <a:latin typeface="Tw Cen MT Condensed Extra Bold" charset="0"/>
              </a:rPr>
              <a:t>park are we talking about when we say "Fairmount Park?"  Is it one big park, every park in the city, or numerous smaller parks?</a:t>
            </a:r>
            <a:br>
              <a:rPr lang="en-US" dirty="0">
                <a:latin typeface="Tw Cen MT Condensed Extra Bold" charset="0"/>
              </a:rPr>
            </a:br>
            <a:r>
              <a:rPr lang="en-US" dirty="0">
                <a:latin typeface="Tw Cen MT Condensed Extra Bold" charset="0"/>
              </a:rPr>
              <a:t>Don't think about the park as an island. Think about the park as a series of "zones" that connect to specific neighborhoods.</a:t>
            </a:r>
            <a:br>
              <a:rPr lang="en-US" dirty="0">
                <a:latin typeface="Tw Cen MT Condensed Extra Bold" charset="0"/>
              </a:rPr>
            </a:br>
            <a:r>
              <a:rPr lang="en-US" dirty="0">
                <a:latin typeface="Tw Cen MT Condensed Extra Bold" charset="0"/>
              </a:rPr>
              <a:t>Improve how we provide citizens with the information they need about all the ways to enjoy themselves in the park</a:t>
            </a:r>
            <a:br>
              <a:rPr lang="en-US" dirty="0">
                <a:latin typeface="Tw Cen MT Condensed Extra Bold" charset="0"/>
              </a:rPr>
            </a:br>
            <a:r>
              <a:rPr lang="en-US" dirty="0">
                <a:latin typeface="Tw Cen MT Condensed Extra Bold" charset="0"/>
              </a:rPr>
              <a:t>Create more welcoming entrances that encourage people to use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14</a:t>
            </a:fld>
            <a:endParaRPr lang="en-US"/>
          </a:p>
        </p:txBody>
      </p:sp>
    </p:spTree>
    <p:extLst>
      <p:ext uri="{BB962C8B-B14F-4D97-AF65-F5344CB8AC3E}">
        <p14:creationId xmlns:p14="http://schemas.microsoft.com/office/powerpoint/2010/main" val="73120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Sister</a:t>
            </a:r>
            <a:r>
              <a:rPr lang="en-US" baseline="0" dirty="0" smtClean="0"/>
              <a:t> Cities – something that benefits both neighbors and city residents</a:t>
            </a:r>
          </a:p>
          <a:p>
            <a:r>
              <a:rPr lang="en-US" baseline="0" dirty="0" smtClean="0"/>
              <a:t>Emphasize water and kids also!</a:t>
            </a:r>
          </a:p>
          <a:p>
            <a:r>
              <a:rPr lang="en-US" baseline="0" dirty="0" smtClean="0"/>
              <a:t>Start with what benefits near neighbors, and it becomes an asset for all.  But if we do not find a way for the park to serve its nearest communities, then it fails.</a:t>
            </a:r>
          </a:p>
          <a:p>
            <a:endParaRPr lang="en-US" dirty="0" smtClean="0"/>
          </a:p>
          <a:p>
            <a:r>
              <a:rPr lang="en-US" dirty="0" smtClean="0"/>
              <a:t>Access to Rowing and Paddling – trying to create more inclusive opportunities for all to enjoy the Schuylkill</a:t>
            </a:r>
            <a:r>
              <a:rPr lang="en-US" baseline="0" dirty="0" smtClean="0"/>
              <a:t> River.</a:t>
            </a:r>
            <a:endParaRPr lang="en-US" dirty="0" smtClean="0"/>
          </a:p>
          <a:p>
            <a:endParaRPr lang="en-US" dirty="0" smtClean="0"/>
          </a:p>
          <a:p>
            <a:endParaRPr lang="en-US" dirty="0" smtClean="0"/>
          </a:p>
          <a:p>
            <a:pPr defTabSz="465887"/>
            <a:r>
              <a:rPr lang="en-US" dirty="0">
                <a:latin typeface="Tw Cen MT Condensed Extra Bold" charset="0"/>
              </a:rPr>
              <a:t>Retain Fairmount Park's role as a park for both adjacent communities and people throughout the region</a:t>
            </a:r>
            <a:br>
              <a:rPr lang="en-US" dirty="0">
                <a:latin typeface="Tw Cen MT Condensed Extra Bold" charset="0"/>
              </a:rPr>
            </a:br>
            <a:r>
              <a:rPr lang="en-US" dirty="0">
                <a:latin typeface="Tw Cen MT Condensed Extra Bold" charset="0"/>
              </a:rPr>
              <a:t>Find ways to improve how large events are conducted so that they minimize disruptions of neighborhood uses of the park</a:t>
            </a:r>
            <a:br>
              <a:rPr lang="en-US" dirty="0">
                <a:latin typeface="Tw Cen MT Condensed Extra Bold" charset="0"/>
              </a:rPr>
            </a:br>
            <a:r>
              <a:rPr lang="en-US" dirty="0">
                <a:latin typeface="Tw Cen MT Condensed Extra Bold" charset="0"/>
              </a:rPr>
              <a:t>Place special emphasis on our youth and ways to provide education and employment opportunities to introduce them to the park. Make park improvements with existing residents in mind</a:t>
            </a:r>
            <a:br>
              <a:rPr lang="en-US" dirty="0">
                <a:latin typeface="Tw Cen MT Condensed Extra Bold" charset="0"/>
              </a:rPr>
            </a:br>
            <a:r>
              <a:rPr lang="en-US" dirty="0">
                <a:latin typeface="Tw Cen MT Condensed Extra Bold" charset="0"/>
              </a:rPr>
              <a:t>Promote Fairmount Park's role as the hub of the regional trail network. Continue to promote and encourage a wide range of uses and activities that appeal to a variety of audiences</a:t>
            </a:r>
            <a:br>
              <a:rPr lang="en-US" dirty="0">
                <a:latin typeface="Tw Cen MT Condensed Extra Bold" charset="0"/>
              </a:rPr>
            </a:br>
            <a:r>
              <a:rPr lang="en-US" dirty="0">
                <a:latin typeface="Tw Cen MT Condensed Extra Bold" charset="0"/>
              </a:rPr>
              <a:t>Give each park "zone" a community identity that will create a sense of pride and encourage neighbors to enjoy all the park's offerings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15</a:t>
            </a:fld>
            <a:endParaRPr lang="en-US"/>
          </a:p>
        </p:txBody>
      </p:sp>
    </p:spTree>
    <p:extLst>
      <p:ext uri="{BB962C8B-B14F-4D97-AF65-F5344CB8AC3E}">
        <p14:creationId xmlns:p14="http://schemas.microsoft.com/office/powerpoint/2010/main" val="48831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Create </a:t>
            </a:r>
            <a:r>
              <a:rPr lang="en-US" dirty="0">
                <a:latin typeface="Tw Cen MT Condensed Extra Bold" charset="0"/>
              </a:rPr>
              <a:t>safe crossings of the river drives and park roads for pedestrians and bicyclists throughout the park</a:t>
            </a:r>
            <a:br>
              <a:rPr lang="en-US" dirty="0">
                <a:latin typeface="Tw Cen MT Condensed Extra Bold" charset="0"/>
              </a:rPr>
            </a:br>
            <a:r>
              <a:rPr lang="en-US" dirty="0">
                <a:latin typeface="Tw Cen MT Condensed Extra Bold" charset="0"/>
              </a:rPr>
              <a:t>Reduce the </a:t>
            </a:r>
            <a:r>
              <a:rPr lang="en-US" dirty="0" smtClean="0">
                <a:latin typeface="Tw Cen MT Condensed Extra Bold" charset="0"/>
              </a:rPr>
              <a:t>character of the roads </a:t>
            </a:r>
            <a:r>
              <a:rPr lang="en-US" dirty="0">
                <a:latin typeface="Tw Cen MT Condensed Extra Bold" charset="0"/>
              </a:rPr>
              <a:t>where appropriate</a:t>
            </a:r>
            <a:br>
              <a:rPr lang="en-US" dirty="0">
                <a:latin typeface="Tw Cen MT Condensed Extra Bold" charset="0"/>
              </a:rPr>
            </a:br>
            <a:r>
              <a:rPr lang="en-US" dirty="0">
                <a:latin typeface="Tw Cen MT Condensed Extra Bold" charset="0"/>
              </a:rPr>
              <a:t>"It’s Fairmount Park, not Fairmount Parking" -- create a parking system in the park that doesn’t burden neighbors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16</a:t>
            </a:fld>
            <a:endParaRPr lang="en-US"/>
          </a:p>
        </p:txBody>
      </p:sp>
    </p:spTree>
    <p:extLst>
      <p:ext uri="{BB962C8B-B14F-4D97-AF65-F5344CB8AC3E}">
        <p14:creationId xmlns:p14="http://schemas.microsoft.com/office/powerpoint/2010/main" val="105295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17</a:t>
            </a:fld>
            <a:endParaRPr lang="en-US"/>
          </a:p>
        </p:txBody>
      </p:sp>
    </p:spTree>
    <p:extLst>
      <p:ext uri="{BB962C8B-B14F-4D97-AF65-F5344CB8AC3E}">
        <p14:creationId xmlns:p14="http://schemas.microsoft.com/office/powerpoint/2010/main" val="94742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18</a:t>
            </a:fld>
            <a:endParaRPr lang="en-US"/>
          </a:p>
        </p:txBody>
      </p:sp>
    </p:spTree>
    <p:extLst>
      <p:ext uri="{BB962C8B-B14F-4D97-AF65-F5344CB8AC3E}">
        <p14:creationId xmlns:p14="http://schemas.microsoft.com/office/powerpoint/2010/main" val="96232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19</a:t>
            </a:fld>
            <a:endParaRPr lang="en-US"/>
          </a:p>
        </p:txBody>
      </p:sp>
    </p:spTree>
    <p:extLst>
      <p:ext uri="{BB962C8B-B14F-4D97-AF65-F5344CB8AC3E}">
        <p14:creationId xmlns:p14="http://schemas.microsoft.com/office/powerpoint/2010/main" val="134669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Condensed Extra Bold" charset="0"/>
              </a:rPr>
              <a:t>Philadelphia Parks and Recreation</a:t>
            </a:r>
          </a:p>
          <a:p>
            <a:r>
              <a:rPr lang="en-US" dirty="0">
                <a:latin typeface="Tw Cen MT Condensed Extra Bold" charset="0"/>
              </a:rPr>
              <a:t>Fairmount Park Conservancy</a:t>
            </a:r>
            <a:br>
              <a:rPr lang="en-US" dirty="0">
                <a:latin typeface="Tw Cen MT Condensed Extra Bold" charset="0"/>
              </a:rPr>
            </a:br>
            <a:r>
              <a:rPr lang="en-US" dirty="0" err="1">
                <a:latin typeface="Tw Cen MT Condensed Extra Bold" charset="0"/>
              </a:rPr>
              <a:t>PennPraxis</a:t>
            </a:r>
            <a:r>
              <a:rPr lang="en-US" dirty="0">
                <a:latin typeface="Tw Cen MT Condensed Extra Bold" charset="0"/>
              </a:rPr>
              <a:t>: </a:t>
            </a:r>
            <a:r>
              <a:rPr lang="en-US" dirty="0" err="1">
                <a:latin typeface="Tw Cen MT Condensed Extra Bold" charset="0"/>
              </a:rPr>
              <a:t>afilliated</a:t>
            </a:r>
            <a:r>
              <a:rPr lang="en-US" dirty="0">
                <a:latin typeface="Tw Cen MT Condensed Extra Bold" charset="0"/>
              </a:rPr>
              <a:t> with Penn but do all our work in the community.  Always geared around public spaces and large outreach to members of the public.  Design excellence for community-based projects.</a:t>
            </a:r>
            <a:br>
              <a:rPr lang="en-US" dirty="0">
                <a:latin typeface="Tw Cen MT Condensed Extra Bold" charset="0"/>
              </a:rPr>
            </a:br>
            <a:r>
              <a:rPr lang="en-US" dirty="0">
                <a:latin typeface="Tw Cen MT Condensed Extra Bold" charset="0"/>
              </a:rPr>
              <a:t>Penn Project for Civic Engagement: organizes public conversations on important issues, helps devise solutions for tough problems.</a:t>
            </a:r>
          </a:p>
          <a:p>
            <a:endParaRPr lang="en-US" dirty="0">
              <a:latin typeface="Tw Cen MT Condensed Extra Bold" charset="0"/>
            </a:endParaRPr>
          </a:p>
          <a:p>
            <a:r>
              <a:rPr lang="en-US" dirty="0">
                <a:latin typeface="Tw Cen MT Condensed Extra Bold" charset="0"/>
              </a:rPr>
              <a:t>Funded by William Penn Foundation</a:t>
            </a:r>
          </a:p>
          <a:p>
            <a:endParaRPr lang="en-US" dirty="0">
              <a:latin typeface="Tw Cen MT Condensed Extra Bold" charset="0"/>
            </a:endParaRPr>
          </a:p>
          <a:p>
            <a:r>
              <a:rPr lang="en-US" dirty="0">
                <a:latin typeface="Tw Cen MT Condensed Extra Bold" charset="0"/>
              </a:rPr>
              <a:t>How can we make the park (1) easier to access, and (2) more enjoyable for Philadelphia residents?  If you start by planning for residents, the rest falls into place.</a:t>
            </a:r>
          </a:p>
          <a:p>
            <a:r>
              <a:rPr lang="en-US" dirty="0">
                <a:latin typeface="Tw Cen MT Condensed Extra Bold" charset="0"/>
              </a:rPr>
              <a:t>This vision for a restored park will be based on public input and guide the City for years to come.</a:t>
            </a:r>
          </a:p>
          <a:p>
            <a:r>
              <a:rPr lang="en-US" dirty="0">
                <a:latin typeface="Tw Cen MT Condensed Extra Bold" charset="0"/>
              </a:rPr>
              <a:t>Input will be the base of recommendations.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2</a:t>
            </a:fld>
            <a:endParaRPr lang="en-US"/>
          </a:p>
        </p:txBody>
      </p:sp>
    </p:spTree>
    <p:extLst>
      <p:ext uri="{BB962C8B-B14F-4D97-AF65-F5344CB8AC3E}">
        <p14:creationId xmlns:p14="http://schemas.microsoft.com/office/powerpoint/2010/main" val="4138355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20</a:t>
            </a:fld>
            <a:endParaRPr lang="en-US"/>
          </a:p>
        </p:txBody>
      </p:sp>
    </p:spTree>
    <p:extLst>
      <p:ext uri="{BB962C8B-B14F-4D97-AF65-F5344CB8AC3E}">
        <p14:creationId xmlns:p14="http://schemas.microsoft.com/office/powerpoint/2010/main" val="265896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21</a:t>
            </a:fld>
            <a:endParaRPr lang="en-US"/>
          </a:p>
        </p:txBody>
      </p:sp>
    </p:spTree>
    <p:extLst>
      <p:ext uri="{BB962C8B-B14F-4D97-AF65-F5344CB8AC3E}">
        <p14:creationId xmlns:p14="http://schemas.microsoft.com/office/powerpoint/2010/main" val="42323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Tw Cen MT Condensed Extra Bold" charset="0"/>
              </a:rPr>
              <a:t>EMPHASIZE ROLE OF THE PUBLIC AND FEEDING OUR RECOMMENDATIONS</a:t>
            </a:r>
          </a:p>
          <a:p>
            <a:pPr defTabSz="465887">
              <a:defRPr/>
            </a:pPr>
            <a:r>
              <a:rPr lang="en-US" dirty="0">
                <a:latin typeface="Tw Cen MT Condensed Extra Bold" charset="0"/>
              </a:rPr>
              <a:t>If park cannot serve its most adjacent neighbors, then it’s not doing its job.  That is really important for us to know.</a:t>
            </a:r>
          </a:p>
          <a:p>
            <a:pPr defTabSz="465887">
              <a:defRPr/>
            </a:pPr>
            <a:endParaRPr lang="en-US" dirty="0">
              <a:latin typeface="Tw Cen MT Condensed Extra Bold" charset="0"/>
            </a:endParaRPr>
          </a:p>
          <a:p>
            <a:pPr defTabSz="465887">
              <a:defRPr/>
            </a:pPr>
            <a:r>
              <a:rPr lang="en-US" dirty="0">
                <a:latin typeface="Tw Cen MT Condensed Extra Bold" charset="0"/>
              </a:rPr>
              <a:t>Learning/Fact Finding</a:t>
            </a:r>
            <a:br>
              <a:rPr lang="en-US" dirty="0">
                <a:latin typeface="Tw Cen MT Condensed Extra Bold" charset="0"/>
              </a:rPr>
            </a:br>
            <a:r>
              <a:rPr lang="en-US" b="1" dirty="0">
                <a:latin typeface="Tw Cen MT Condensed Extra Bold" charset="0"/>
              </a:rPr>
              <a:t>Talking to People</a:t>
            </a:r>
            <a:br>
              <a:rPr lang="en-US" b="1" dirty="0">
                <a:latin typeface="Tw Cen MT Condensed Extra Bold" charset="0"/>
              </a:rPr>
            </a:br>
            <a:r>
              <a:rPr lang="en-US" b="1" dirty="0">
                <a:latin typeface="Tw Cen MT Condensed Extra Bold" charset="0"/>
              </a:rPr>
              <a:t>a.	Park Officials/Organizations</a:t>
            </a:r>
            <a:br>
              <a:rPr lang="en-US" b="1" dirty="0">
                <a:latin typeface="Tw Cen MT Condensed Extra Bold" charset="0"/>
              </a:rPr>
            </a:br>
            <a:r>
              <a:rPr lang="en-US" b="1" dirty="0">
                <a:latin typeface="Tw Cen MT Condensed Extra Bold" charset="0"/>
              </a:rPr>
              <a:t>b.	Community Leaders</a:t>
            </a:r>
            <a:br>
              <a:rPr lang="en-US" b="1" dirty="0">
                <a:latin typeface="Tw Cen MT Condensed Extra Bold" charset="0"/>
              </a:rPr>
            </a:br>
            <a:r>
              <a:rPr lang="en-US" b="1" dirty="0">
                <a:latin typeface="Tw Cen MT Condensed Extra Bold" charset="0"/>
              </a:rPr>
              <a:t>c.	Residents</a:t>
            </a:r>
            <a:br>
              <a:rPr lang="en-US" b="1" dirty="0">
                <a:latin typeface="Tw Cen MT Condensed Extra Bold" charset="0"/>
              </a:rPr>
            </a:br>
            <a:r>
              <a:rPr lang="en-US" b="1" dirty="0">
                <a:latin typeface="Tw Cen MT Condensed Extra Bold" charset="0"/>
              </a:rPr>
              <a:t>d.	YIELD: draft guidelines for improving East and West Park</a:t>
            </a:r>
            <a:br>
              <a:rPr lang="en-US" b="1" dirty="0">
                <a:latin typeface="Tw Cen MT Condensed Extra Bold" charset="0"/>
              </a:rPr>
            </a:br>
            <a:r>
              <a:rPr lang="en-US" dirty="0">
                <a:latin typeface="Tw Cen MT Condensed Extra Bold" charset="0"/>
              </a:rPr>
              <a:t>Identify Most Important Areas</a:t>
            </a:r>
            <a:br>
              <a:rPr lang="en-US" dirty="0">
                <a:latin typeface="Tw Cen MT Condensed Extra Bold" charset="0"/>
              </a:rPr>
            </a:br>
            <a:r>
              <a:rPr lang="en-US" dirty="0">
                <a:latin typeface="Tw Cen MT Condensed Extra Bold" charset="0"/>
              </a:rPr>
              <a:t>Recommendations (based on GUIDELINES)</a:t>
            </a:r>
            <a:br>
              <a:rPr lang="en-US" dirty="0">
                <a:latin typeface="Tw Cen MT Condensed Extra Bold" charset="0"/>
              </a:rPr>
            </a:br>
            <a:r>
              <a:rPr lang="en-US" dirty="0">
                <a:latin typeface="Tw Cen MT Condensed Extra Bold" charset="0"/>
              </a:rPr>
              <a:t>Final Report and Presentation</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3</a:t>
            </a:fld>
            <a:endParaRPr lang="en-US"/>
          </a:p>
        </p:txBody>
      </p:sp>
    </p:spTree>
    <p:extLst>
      <p:ext uri="{BB962C8B-B14F-4D97-AF65-F5344CB8AC3E}">
        <p14:creationId xmlns:p14="http://schemas.microsoft.com/office/powerpoint/2010/main" val="57897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ceholder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smtClean="0"/>
              <a:t>Here we are!  Note big systems and context.</a:t>
            </a:r>
          </a:p>
          <a:p>
            <a:endParaRPr lang="en-US" dirty="0" smtClean="0"/>
          </a:p>
          <a:p>
            <a:r>
              <a:rPr lang="en-US" dirty="0" smtClean="0"/>
              <a:t>2000</a:t>
            </a:r>
            <a:r>
              <a:rPr lang="en-US" baseline="0" dirty="0" smtClean="0"/>
              <a:t> acres, 2400 with river</a:t>
            </a:r>
          </a:p>
          <a:p>
            <a:r>
              <a:rPr lang="en-US" baseline="0" dirty="0" smtClean="0"/>
              <a:t>I-76, Kelly Drive, King Drive, 33</a:t>
            </a:r>
            <a:r>
              <a:rPr lang="en-US" baseline="30000" dirty="0" smtClean="0"/>
              <a:t>rd</a:t>
            </a:r>
            <a:r>
              <a:rPr lang="en-US" baseline="0" dirty="0" smtClean="0"/>
              <a:t> Street, Parkside Avenue, Belmont Avenue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ceholder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Zoom in on portion of the park we’re </a:t>
            </a:r>
            <a:r>
              <a:rPr lang="en-US" dirty="0" smtClean="0"/>
              <a:t>near.</a:t>
            </a:r>
          </a:p>
          <a:p>
            <a:r>
              <a:rPr lang="en-US" dirty="0" smtClean="0"/>
              <a:t>Take time to orient the crowd.</a:t>
            </a:r>
            <a:endParaRPr lang="en-US" dirty="0"/>
          </a:p>
          <a:p>
            <a:endParaRPr lang="en-US" dirty="0"/>
          </a:p>
          <a:p>
            <a:r>
              <a:rPr lang="en-US" dirty="0"/>
              <a:t>Walking </a:t>
            </a:r>
            <a:r>
              <a:rPr lang="en-US" dirty="0" smtClean="0"/>
              <a:t>distance</a:t>
            </a:r>
          </a:p>
          <a:p>
            <a:r>
              <a:rPr lang="en-US" dirty="0" smtClean="0"/>
              <a:t>	--note</a:t>
            </a:r>
            <a:r>
              <a:rPr lang="en-US" baseline="0" dirty="0" smtClean="0"/>
              <a:t> differences along 33</a:t>
            </a:r>
            <a:r>
              <a:rPr lang="en-US" baseline="30000" dirty="0" smtClean="0"/>
              <a:t>rd</a:t>
            </a:r>
            <a:r>
              <a:rPr lang="en-US" baseline="0" dirty="0" smtClean="0"/>
              <a:t> Street, i.e. if you live in front of the reservoir</a:t>
            </a:r>
          </a:p>
          <a:p>
            <a:r>
              <a:rPr lang="en-US" baseline="0" dirty="0" smtClean="0"/>
              <a:t>	--how about the west side: do you use that part of the park?  Do you want to?</a:t>
            </a:r>
            <a:endParaRPr lang="en-US" dirty="0"/>
          </a:p>
          <a:p>
            <a:r>
              <a:rPr lang="en-US" dirty="0" smtClean="0"/>
              <a:t>Assets</a:t>
            </a:r>
          </a:p>
          <a:p>
            <a:r>
              <a:rPr lang="en-US" dirty="0" smtClean="0"/>
              <a:t>	--Mander</a:t>
            </a:r>
            <a:r>
              <a:rPr lang="en-US" baseline="0" dirty="0" smtClean="0"/>
              <a:t> Playground</a:t>
            </a:r>
          </a:p>
          <a:p>
            <a:r>
              <a:rPr lang="en-US" baseline="0" dirty="0" smtClean="0"/>
              <a:t>	--Boxer’s Trail</a:t>
            </a:r>
          </a:p>
          <a:p>
            <a:r>
              <a:rPr lang="en-US" baseline="0" dirty="0" smtClean="0"/>
              <a:t>	--historic houses</a:t>
            </a:r>
            <a:endParaRPr lang="en-US" dirty="0"/>
          </a:p>
          <a:p>
            <a:r>
              <a:rPr lang="en-US" dirty="0" smtClean="0"/>
              <a:t>Amenities</a:t>
            </a:r>
          </a:p>
          <a:p>
            <a:r>
              <a:rPr lang="en-US" dirty="0" smtClean="0"/>
              <a:t>	--playing fields</a:t>
            </a:r>
          </a:p>
          <a:p>
            <a:r>
              <a:rPr lang="en-US" dirty="0" smtClean="0"/>
              <a:t>	--some</a:t>
            </a:r>
            <a:r>
              <a:rPr lang="en-US" baseline="0" dirty="0" smtClean="0"/>
              <a:t> facilities, though limited</a:t>
            </a:r>
            <a:endParaRPr lang="en-US" dirty="0"/>
          </a:p>
          <a:p>
            <a:r>
              <a:rPr lang="en-US" dirty="0"/>
              <a:t>Site photos</a:t>
            </a:r>
          </a:p>
          <a:p>
            <a:r>
              <a:rPr lang="en-US" dirty="0" smtClean="0"/>
              <a:t>Constraints</a:t>
            </a:r>
            <a:endParaRPr lang="en-US" dirty="0"/>
          </a:p>
          <a:p>
            <a:r>
              <a:rPr lang="en-US" dirty="0" smtClean="0"/>
              <a:t>	--East Park Reservoir edge</a:t>
            </a:r>
          </a:p>
          <a:p>
            <a:r>
              <a:rPr lang="en-US" dirty="0" smtClean="0"/>
              <a:t>	--entrances</a:t>
            </a:r>
            <a:r>
              <a:rPr lang="en-US" baseline="0" dirty="0" smtClean="0"/>
              <a:t> into the park</a:t>
            </a:r>
          </a:p>
          <a:p>
            <a:r>
              <a:rPr lang="en-US" baseline="0" dirty="0" smtClean="0"/>
              <a:t>	--what to do once you’re there?</a:t>
            </a:r>
          </a:p>
          <a:p>
            <a:r>
              <a:rPr lang="en-US" baseline="0" dirty="0" smtClean="0"/>
              <a:t>	--getting down to the river on Kelly Drive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a:t>
            </a:r>
            <a:r>
              <a:rPr lang="en-US" baseline="0" dirty="0" smtClean="0"/>
              <a:t> million Philadelphians get AT LEAST PART of their drinking water from this portion of the park.  </a:t>
            </a:r>
            <a:r>
              <a:rPr lang="en-US" baseline="0" smtClean="0"/>
              <a:t>Essentially</a:t>
            </a:r>
            <a:r>
              <a:rPr lang="en-US" baseline="0" dirty="0" smtClean="0"/>
              <a:t>:</a:t>
            </a:r>
          </a:p>
          <a:p>
            <a:pPr marL="174708" indent="-174708">
              <a:buFont typeface="Arial" panose="020B0604020202020204" pitchFamily="34" charset="0"/>
              <a:buChar char="•"/>
            </a:pPr>
            <a:r>
              <a:rPr lang="en-US" baseline="0" dirty="0" smtClean="0"/>
              <a:t>All of West Philadelphia</a:t>
            </a:r>
          </a:p>
          <a:p>
            <a:pPr marL="174708" indent="-174708">
              <a:buFont typeface="Arial" panose="020B0604020202020204" pitchFamily="34" charset="0"/>
              <a:buChar char="•"/>
            </a:pPr>
            <a:r>
              <a:rPr lang="en-US" baseline="0" dirty="0" smtClean="0"/>
              <a:t>Everything west of Broad Street</a:t>
            </a:r>
          </a:p>
          <a:p>
            <a:pPr marL="174708" indent="-174708">
              <a:buFont typeface="Arial" panose="020B0604020202020204" pitchFamily="34" charset="0"/>
              <a:buChar char="•"/>
            </a:pPr>
            <a:r>
              <a:rPr lang="en-US" baseline="0" dirty="0" smtClean="0"/>
              <a:t>Portions east of Broad Street get a mix</a:t>
            </a:r>
          </a:p>
          <a:p>
            <a:endParaRPr lang="en-US" baseline="0" dirty="0" smtClean="0"/>
          </a:p>
          <a:p>
            <a:r>
              <a:rPr lang="en-US" baseline="0" dirty="0" smtClean="0"/>
              <a:t>That photo is where all of West Philadelphia’s water comes from!</a:t>
            </a:r>
          </a:p>
        </p:txBody>
      </p:sp>
      <p:sp>
        <p:nvSpPr>
          <p:cNvPr id="4" name="Slide Number Placeholder 3"/>
          <p:cNvSpPr>
            <a:spLocks noGrp="1"/>
          </p:cNvSpPr>
          <p:nvPr>
            <p:ph type="sldNum" sz="quarter" idx="10"/>
          </p:nvPr>
        </p:nvSpPr>
        <p:spPr/>
        <p:txBody>
          <a:bodyPr/>
          <a:lstStyle/>
          <a:p>
            <a:fld id="{C79D2145-1777-4BED-A14A-25EA2D6342DF}" type="slidenum">
              <a:rPr lang="en-US" smtClean="0"/>
              <a:pPr/>
              <a:t>6</a:t>
            </a:fld>
            <a:endParaRPr lang="en-US"/>
          </a:p>
        </p:txBody>
      </p:sp>
    </p:spTree>
    <p:extLst>
      <p:ext uri="{BB962C8B-B14F-4D97-AF65-F5344CB8AC3E}">
        <p14:creationId xmlns:p14="http://schemas.microsoft.com/office/powerpoint/2010/main" val="407481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t>10.8 miles of water, 3.8 miles is</a:t>
            </a:r>
            <a:r>
              <a:rPr lang="en-US" baseline="0" dirty="0" smtClean="0"/>
              <a:t> the Schuylkill River.</a:t>
            </a:r>
          </a:p>
          <a:p>
            <a:r>
              <a:rPr lang="en-US" dirty="0" smtClean="0"/>
              <a:t>15 creeks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7</a:t>
            </a:fld>
            <a:endParaRPr lang="en-US"/>
          </a:p>
        </p:txBody>
      </p:sp>
    </p:spTree>
    <p:extLst>
      <p:ext uri="{BB962C8B-B14F-4D97-AF65-F5344CB8AC3E}">
        <p14:creationId xmlns:p14="http://schemas.microsoft.com/office/powerpoint/2010/main" val="277453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Celebration of this</a:t>
            </a:r>
            <a:r>
              <a:rPr lang="en-US" baseline="0" dirty="0" smtClean="0"/>
              <a:t> unique pairing of public water and public space</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8</a:t>
            </a:fld>
            <a:endParaRPr lang="en-US"/>
          </a:p>
        </p:txBody>
      </p:sp>
    </p:spTree>
    <p:extLst>
      <p:ext uri="{BB962C8B-B14F-4D97-AF65-F5344CB8AC3E}">
        <p14:creationId xmlns:p14="http://schemas.microsoft.com/office/powerpoint/2010/main" val="177152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p>
          <a:p>
            <a:r>
              <a:rPr lang="en-US" dirty="0" smtClean="0"/>
              <a:t>I-76: 124,000 cars per day</a:t>
            </a:r>
          </a:p>
          <a:p>
            <a:r>
              <a:rPr lang="en-US" dirty="0" smtClean="0"/>
              <a:t>Belmont: 26,000</a:t>
            </a:r>
          </a:p>
          <a:p>
            <a:r>
              <a:rPr lang="en-US" dirty="0" smtClean="0"/>
              <a:t>Kelly:</a:t>
            </a:r>
            <a:r>
              <a:rPr lang="en-US" baseline="0" dirty="0" smtClean="0"/>
              <a:t> 28,000</a:t>
            </a:r>
          </a:p>
          <a:p>
            <a:r>
              <a:rPr lang="en-US" baseline="0" dirty="0" smtClean="0"/>
              <a:t>Girard: 24,000</a:t>
            </a:r>
          </a:p>
          <a:p>
            <a:r>
              <a:rPr lang="en-US" dirty="0" smtClean="0"/>
              <a:t>Ridge: 20,000</a:t>
            </a:r>
          </a:p>
          <a:p>
            <a:r>
              <a:rPr lang="en-US" dirty="0" smtClean="0"/>
              <a:t>MLK: 13,000</a:t>
            </a:r>
          </a:p>
          <a:p>
            <a:endParaRPr lang="en-US" dirty="0" smtClean="0"/>
          </a:p>
          <a:p>
            <a:r>
              <a:rPr lang="en-US" dirty="0" smtClean="0"/>
              <a:t>Translation: TONS</a:t>
            </a:r>
            <a:r>
              <a:rPr lang="en-US" baseline="0" dirty="0" smtClean="0"/>
              <a:t> OF CARS!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9</a:t>
            </a:fld>
            <a:endParaRPr lang="en-US"/>
          </a:p>
        </p:txBody>
      </p:sp>
    </p:spTree>
    <p:extLst>
      <p:ext uri="{BB962C8B-B14F-4D97-AF65-F5344CB8AC3E}">
        <p14:creationId xmlns:p14="http://schemas.microsoft.com/office/powerpoint/2010/main" val="1352421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S:\01 Project Folders\2013_FairmountPark\Civic Engagement\WoodfordMansion_pano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92696" y="-99392"/>
            <a:ext cx="19199970" cy="72454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62112AB-3F4D-4C11-A0C3-A8B6E21598F7}" type="datetimeFigureOut">
              <a:rPr lang="en-US"/>
              <a:pPr>
                <a:defRPr/>
              </a:pPr>
              <a:t>9/24/2013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6C0D69-EC69-4F2B-B106-BC5C8C3072AB}" type="slidenum">
              <a:rPr lang="en-US"/>
              <a:pPr>
                <a:defRPr/>
              </a:pPr>
              <a:t>‹#›</a:t>
            </a:fld>
            <a:endParaRPr lang="en-US" dirty="0"/>
          </a:p>
        </p:txBody>
      </p:sp>
      <p:sp>
        <p:nvSpPr>
          <p:cNvPr id="7" name="Rectangle 6"/>
          <p:cNvSpPr/>
          <p:nvPr userDrawn="1"/>
        </p:nvSpPr>
        <p:spPr>
          <a:xfrm>
            <a:off x="-2196752" y="-459432"/>
            <a:ext cx="13681520" cy="8136904"/>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19C424-5A8E-48E5-8DA3-57855958071A}" type="datetimeFigureOut">
              <a:rPr lang="en-US"/>
              <a:pPr>
                <a:defRPr/>
              </a:pPr>
              <a:t>9/24/2013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2827-F35A-4877-B5FB-3622BA361D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E3A105-6472-4E0C-9285-9D9076DED312}" type="datetimeFigureOut">
              <a:rPr lang="en-US"/>
              <a:pPr>
                <a:defRPr/>
              </a:pPr>
              <a:t>9/24/2013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AEBB8-E935-4D9C-A2CE-281E8032CCD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FDC4DC-0D6D-4782-B557-268A21C36DEF}" type="datetimeFigureOut">
              <a:rPr lang="en-US"/>
              <a:pPr>
                <a:defRPr/>
              </a:pPr>
              <a:t>9/24/2013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8DC87B-627E-4FD8-86C5-6B438771917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3403B2-07AC-46F7-91D1-973B19DB96E1}" type="datetimeFigureOut">
              <a:rPr lang="en-US"/>
              <a:pPr>
                <a:defRPr/>
              </a:pPr>
              <a:t>9/24/2013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E99A01-967D-4EAA-91BA-E3D83CA98E1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89CF98-7C10-482C-AB77-9FAEF70A1C14}" type="datetimeFigureOut">
              <a:rPr lang="en-US"/>
              <a:pPr>
                <a:defRPr/>
              </a:pPr>
              <a:t>9/24/2013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2F886D-4005-4F5D-830B-A1D49B1ACAC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2B2B7B-2674-4C5C-A584-9849B29D6CAF}" type="datetimeFigureOut">
              <a:rPr lang="en-US"/>
              <a:pPr>
                <a:defRPr/>
              </a:pPr>
              <a:t>9/24/2013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1D1328-7E7C-4452-BF78-F1F27F26A5B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723EB1-80A5-448A-98CD-98C49F28F14B}" type="datetimeFigureOut">
              <a:rPr lang="en-US"/>
              <a:pPr>
                <a:defRPr/>
              </a:pPr>
              <a:t>9/24/2013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B56C09-1CE7-491A-B8E9-DE73EE442D8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4EC70-BEAC-4122-80EF-912351388626}" type="datetimeFigureOut">
              <a:rPr lang="en-US"/>
              <a:pPr>
                <a:defRPr/>
              </a:pPr>
              <a:t>9/24/2013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249946-BBC6-4E37-9C3C-47195CF127B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658564-4D10-416D-8916-8063949A0A77}" type="datetimeFigureOut">
              <a:rPr lang="en-US"/>
              <a:pPr>
                <a:defRPr/>
              </a:pPr>
              <a:t>9/24/2013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14BB7-5D1B-40F5-89E2-A4DD6DA8834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E78D30-33E9-40EB-B9BD-36B028F83842}" type="datetimeFigureOut">
              <a:rPr lang="en-US"/>
              <a:pPr>
                <a:defRPr/>
              </a:pPr>
              <a:t>9/24/2013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F664D-035F-467A-9DFD-968CC7CC4CA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449DBA-BA37-4E2D-9B0F-657A4C3D6823}" type="datetimeFigureOut">
              <a:rPr lang="en-US"/>
              <a:pPr>
                <a:defRPr/>
              </a:pPr>
              <a:t>9/24/2013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Tw Cen MT Condensed Extra Bold" panose="020B0803020202020204"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5B5C9A-5CE7-47B1-A6CE-43E817A7C706}" type="slidenum">
              <a:rPr lang="en-US"/>
              <a:pPr>
                <a:defRPr/>
              </a:pPr>
              <a:t>‹#›</a:t>
            </a:fld>
            <a:endParaRPr lang="en-US" dirty="0"/>
          </a:p>
        </p:txBody>
      </p:sp>
      <p:pic>
        <p:nvPicPr>
          <p:cNvPr id="7" name="Picture 2" descr="S:\01 Project Folders\2013_FairmountPark\Civic Engagement\WoodfordMansion_pano2.jp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92696" y="-99392"/>
            <a:ext cx="19199970" cy="72454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196752" y="-459432"/>
            <a:ext cx="13681520" cy="8136904"/>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Tw Cen MT Condensed Extra Bold" panose="020B0803020202020204" pitchFamily="34" charset="0"/>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Tw Cen MT Condensed Extra Bold" panose="020B0803020202020204" pitchFamily="34" charset="0"/>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praxis@design.upenn.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ww.planphilly.com/eastandwest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8798" y="5669320"/>
            <a:ext cx="1198906"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772816"/>
            <a:ext cx="7772400" cy="1470025"/>
          </a:xfrm>
        </p:spPr>
        <p:txBody>
          <a:bodyPr rtlCol="0">
            <a:normAutofit fontScale="90000"/>
          </a:bodyPr>
          <a:lstStyle/>
          <a:p>
            <a:pPr fontAlgn="auto">
              <a:spcAft>
                <a:spcPts val="0"/>
              </a:spcAft>
              <a:defRPr/>
            </a:pPr>
            <a:r>
              <a:rPr lang="en-US" dirty="0" smtClean="0">
                <a:ea typeface="+mj-ea"/>
                <a:cs typeface="+mj-cs"/>
              </a:rPr>
              <a:t>A Community Vision and Action Plan</a:t>
            </a:r>
            <a:br>
              <a:rPr lang="en-US" dirty="0" smtClean="0">
                <a:ea typeface="+mj-ea"/>
                <a:cs typeface="+mj-cs"/>
              </a:rPr>
            </a:br>
            <a:r>
              <a:rPr lang="en-US" dirty="0">
                <a:ea typeface="+mj-ea"/>
                <a:cs typeface="+mj-cs"/>
              </a:rPr>
              <a:t>f</a:t>
            </a:r>
            <a:r>
              <a:rPr lang="en-US" dirty="0" smtClean="0">
                <a:ea typeface="+mj-ea"/>
                <a:cs typeface="+mj-cs"/>
              </a:rPr>
              <a:t>or East and West Fairmount Park</a:t>
            </a:r>
            <a:endParaRPr lang="en-US" dirty="0">
              <a:ea typeface="+mj-ea"/>
              <a:cs typeface="+mj-cs"/>
            </a:endParaRPr>
          </a:p>
        </p:txBody>
      </p:sp>
      <p:sp>
        <p:nvSpPr>
          <p:cNvPr id="3" name="Subtitle 2"/>
          <p:cNvSpPr>
            <a:spLocks noGrp="1"/>
          </p:cNvSpPr>
          <p:nvPr>
            <p:ph type="subTitle" idx="1"/>
          </p:nvPr>
        </p:nvSpPr>
        <p:spPr>
          <a:xfrm>
            <a:off x="1371600" y="3933056"/>
            <a:ext cx="6400800" cy="1320552"/>
          </a:xfrm>
        </p:spPr>
        <p:txBody>
          <a:bodyPr rtlCol="0">
            <a:normAutofit/>
          </a:bodyPr>
          <a:lstStyle/>
          <a:p>
            <a:pPr fontAlgn="auto">
              <a:spcAft>
                <a:spcPts val="0"/>
              </a:spcAft>
              <a:buFont typeface="Arial" panose="020B0604020202020204" pitchFamily="34" charset="0"/>
              <a:buNone/>
              <a:defRPr/>
            </a:pPr>
            <a:r>
              <a:rPr lang="en-US" dirty="0" smtClean="0">
                <a:ea typeface="+mn-ea"/>
                <a:cs typeface="+mn-cs"/>
              </a:rPr>
              <a:t>September 24, 2013</a:t>
            </a:r>
          </a:p>
          <a:p>
            <a:pPr fontAlgn="auto">
              <a:spcAft>
                <a:spcPts val="0"/>
              </a:spcAft>
              <a:buFont typeface="Arial" panose="020B0604020202020204" pitchFamily="34" charset="0"/>
              <a:buNone/>
              <a:defRPr/>
            </a:pPr>
            <a:r>
              <a:rPr lang="en-US" dirty="0" smtClean="0">
                <a:ea typeface="+mn-ea"/>
                <a:cs typeface="+mn-cs"/>
              </a:rPr>
              <a:t>Strawberry Mansion</a:t>
            </a:r>
            <a:endParaRPr lang="en-US" dirty="0">
              <a:ea typeface="+mn-ea"/>
              <a:cs typeface="+mn-cs"/>
            </a:endParaRPr>
          </a:p>
        </p:txBody>
      </p:sp>
      <p:pic>
        <p:nvPicPr>
          <p:cNvPr id="2050" name="Picture 2" descr="S:\01 Project Folders\2013_FairmountPark\Parks-&amp;-Recreation-Interim-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798" y="5661248"/>
            <a:ext cx="1198906" cy="4879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 Project Folders\2012_PPR_BenFranklinPkwy\Public Outreach\logos\PPCE 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5695760"/>
            <a:ext cx="1439776" cy="46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01 Project Folders\2012_PPR_BenFranklinPkwy\Public Outreach\logos\Praxis_logo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9912" y="5703460"/>
            <a:ext cx="2376264" cy="461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5669320"/>
            <a:ext cx="730525" cy="5105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the park is: limitless activity!</a:t>
            </a:r>
            <a:endParaRPr lang="en-US" sz="4000" dirty="0">
              <a:latin typeface="Tw Cen MT Condensed Extra Bold" charset="0"/>
            </a:endParaRPr>
          </a:p>
        </p:txBody>
      </p:sp>
      <p:pic>
        <p:nvPicPr>
          <p:cNvPr id="3" name="Picture 10" descr="F:\[2010] Parks and Rec\Photos\Philadelphia\cricket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31840" y="2348880"/>
            <a:ext cx="2314074" cy="330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F:\[2013] Fairmount Park\Photos\East\Sedgley Woods\130427\IMG_37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183" y="672400"/>
            <a:ext cx="2811281" cy="21085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01 Project Folders\2013_FairmountPark\Civic Engagement\PPT inputs\CIMG515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9146" y="3068960"/>
            <a:ext cx="3282407" cy="24201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01 Project Folders\2013_FairmountPark\Civic Engagement\PPT inputs\IMG_4644.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78" y="260648"/>
            <a:ext cx="2818638" cy="211419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7178" y="2467042"/>
            <a:ext cx="2818638" cy="21139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01 Project Folders\2013_FairmountPark\Civic Engagement\PPT inputs\IMG_3475.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29690" y="599987"/>
            <a:ext cx="2016224" cy="1512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01 Project Folders\2013_FairmountPark\Civic Engagement\PPT inputs\IMG_4284.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7178" y="4725144"/>
            <a:ext cx="2818638" cy="118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901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#1</a:t>
            </a:r>
          </a:p>
        </p:txBody>
      </p:sp>
      <p:sp>
        <p:nvSpPr>
          <p:cNvPr id="3"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Start by improving how people enter and access the entire park.</a:t>
            </a:r>
            <a:endParaRPr lang="en-US" sz="2400" dirty="0">
              <a:latin typeface="Tw Cen MT Condensed Extra Bold" charset="0"/>
            </a:endParaRPr>
          </a:p>
        </p:txBody>
      </p:sp>
      <p:sp>
        <p:nvSpPr>
          <p:cNvPr id="4" name="Rectangle 3"/>
          <p:cNvSpPr/>
          <p:nvPr/>
        </p:nvSpPr>
        <p:spPr>
          <a:xfrm>
            <a:off x="-9685584" y="548680"/>
            <a:ext cx="4572000" cy="3693319"/>
          </a:xfrm>
          <a:prstGeom prst="rect">
            <a:avLst/>
          </a:prstGeom>
        </p:spPr>
        <p:txBody>
          <a:bodyPr>
            <a:spAutoFit/>
          </a:bodyPr>
          <a:lstStyle/>
          <a:p>
            <a:r>
              <a:rPr lang="en-US" dirty="0">
                <a:latin typeface="Tw Cen MT Condensed Extra Bold" charset="0"/>
              </a:rPr>
              <a:t>Fairmount Park needs to better serve its adjacent neighborhoods.  Without that, it cannot thrive.</a:t>
            </a:r>
            <a:br>
              <a:rPr lang="en-US" dirty="0">
                <a:latin typeface="Tw Cen MT Condensed Extra Bold" charset="0"/>
              </a:rPr>
            </a:br>
            <a:r>
              <a:rPr lang="en-US" dirty="0">
                <a:latin typeface="Tw Cen MT Condensed Extra Bold" charset="0"/>
              </a:rPr>
              <a:t>This means all residents: make sure the park is safe for all to use and has activities for all ages and walks of life.</a:t>
            </a:r>
            <a:br>
              <a:rPr lang="en-US" dirty="0">
                <a:latin typeface="Tw Cen MT Condensed Extra Bold" charset="0"/>
              </a:rPr>
            </a:br>
            <a:r>
              <a:rPr lang="en-US" dirty="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a:latin typeface="Tw Cen MT Condensed Extra Bold" charset="0"/>
              </a:rPr>
            </a:br>
            <a:r>
              <a:rPr lang="en-US" dirty="0">
                <a:latin typeface="Tw Cen MT Condensed Extra Bold" charset="0"/>
              </a:rPr>
              <a:t>We cannot just connect people to the edges of the park, but also connect people to all the activities going on throughout the park.</a:t>
            </a:r>
          </a:p>
        </p:txBody>
      </p:sp>
      <p:pic>
        <p:nvPicPr>
          <p:cNvPr id="3074" name="Picture 2" descr="S:\01 Project Folders\2013_FairmountPark\Civic Engagement\PPT inputs\CIMG529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85402" y="3827618"/>
            <a:ext cx="2075642" cy="18648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3_FairmountPark\Civic Engagement\PPT inputs\CIMG53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2684" y="2172202"/>
            <a:ext cx="3301204" cy="33108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 Project Folders\2013_FairmountPark\Civic Engagement\PPT inputs\CIMG544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01308" y="2414464"/>
            <a:ext cx="2591172" cy="29006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 Project Folders\2013_FairmountPark\Civic Engagement\PPT inputs\IMG_40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5562" y="1967279"/>
            <a:ext cx="2115323" cy="1586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#2</a:t>
            </a:r>
          </a:p>
        </p:txBody>
      </p:sp>
      <p:sp>
        <p:nvSpPr>
          <p:cNvPr id="3" name="Title 1"/>
          <p:cNvSpPr>
            <a:spLocks/>
          </p:cNvSpPr>
          <p:nvPr/>
        </p:nvSpPr>
        <p:spPr bwMode="auto">
          <a:xfrm>
            <a:off x="-10549680" y="62068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all that we already have in Fairmount Park, both natural and </a:t>
            </a:r>
            <a:r>
              <a:rPr lang="en-US" sz="3000" dirty="0" smtClean="0">
                <a:latin typeface="Tw Cen MT Condensed Extra Bold" charset="0"/>
              </a:rPr>
              <a:t>man-made.</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Make it easier for citizens to enjoy nature in Fairmount Park</a:t>
            </a:r>
            <a:br>
              <a:rPr lang="en-US" sz="2400" dirty="0">
                <a:latin typeface="Tw Cen MT Condensed Extra Bold" charset="0"/>
              </a:rPr>
            </a:br>
            <a:r>
              <a:rPr lang="en-US" sz="2400" dirty="0">
                <a:latin typeface="Tw Cen MT Condensed Extra Bold" charset="0"/>
              </a:rPr>
              <a:t>Do not build anything without considering what impact it has on nature and wildlife</a:t>
            </a:r>
            <a:br>
              <a:rPr lang="en-US" sz="2400" dirty="0">
                <a:latin typeface="Tw Cen MT Condensed Extra Bold" charset="0"/>
              </a:rPr>
            </a:br>
            <a:r>
              <a:rPr lang="en-US" sz="2400" dirty="0">
                <a:latin typeface="Tw Cen MT Condensed Extra Bold" charset="0"/>
              </a:rPr>
              <a:t>Create ways for people to enjoy the water, but not overpower it</a:t>
            </a:r>
            <a:br>
              <a:rPr lang="en-US" sz="2400" dirty="0">
                <a:latin typeface="Tw Cen MT Condensed Extra Bold" charset="0"/>
              </a:rPr>
            </a:br>
            <a:r>
              <a:rPr lang="en-US" sz="2400" dirty="0">
                <a:latin typeface="Tw Cen MT Condensed Extra Bold" charset="0"/>
              </a:rPr>
              <a:t>Preserve all those who currently help make the park a better place for all Philadelphians today</a:t>
            </a:r>
            <a:br>
              <a:rPr lang="en-US" sz="2400" dirty="0">
                <a:latin typeface="Tw Cen MT Condensed Extra Bold" charset="0"/>
              </a:rPr>
            </a:br>
            <a:r>
              <a:rPr lang="en-US" sz="2400" dirty="0">
                <a:latin typeface="Tw Cen MT Condensed Extra Bold" charset="0"/>
              </a:rPr>
              <a:t>Find a better way to teach people about the history of the park and attract people to its historic structures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t>
            </a:r>
            <a:r>
              <a:rPr lang="en-US" sz="3000" dirty="0" smtClean="0">
                <a:latin typeface="Tw Cen MT Condensed Extra Bold" charset="0"/>
              </a:rPr>
              <a:t>and enhance all </a:t>
            </a:r>
            <a:r>
              <a:rPr lang="en-US" sz="3000" dirty="0">
                <a:latin typeface="Tw Cen MT Condensed Extra Bold" charset="0"/>
              </a:rPr>
              <a:t>that we already have in Fairmount Park, both natural and man-made.</a:t>
            </a:r>
            <a:endParaRPr lang="en-US" sz="2400" dirty="0">
              <a:latin typeface="Tw Cen MT Condensed Extra Bold" charset="0"/>
            </a:endParaRPr>
          </a:p>
        </p:txBody>
      </p:sp>
      <p:pic>
        <p:nvPicPr>
          <p:cNvPr id="4098" name="Picture 2" descr="S:\01 Project Folders\2013_FairmountPark\Civic Engagement\PPT inputs\IMG_432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1720" y="3982326"/>
            <a:ext cx="275431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01 Project Folders\2013_FairmountPark\Civic Engagement\PPT inputs\IMG_475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2058025"/>
            <a:ext cx="2661319" cy="3548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01 Project Folders\2013_FairmountPark\Civic Engagement\PPT inputs\IMG_45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1881020"/>
            <a:ext cx="2601118" cy="1951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#3</a:t>
            </a:r>
          </a:p>
        </p:txBody>
      </p:sp>
      <p:sp>
        <p:nvSpPr>
          <p:cNvPr id="3" name="Title 1"/>
          <p:cNvSpPr>
            <a:spLocks/>
          </p:cNvSpPr>
          <p:nvPr/>
        </p:nvSpPr>
        <p:spPr bwMode="auto">
          <a:xfrm>
            <a:off x="-10477672" y="1219200"/>
            <a:ext cx="7772400" cy="3886200"/>
          </a:xfrm>
          <a:prstGeom prst="rect">
            <a:avLst/>
          </a:prstGeom>
          <a:noFill/>
          <a:ln w="9525">
            <a:noFill/>
            <a:miter lim="800000"/>
            <a:headEnd/>
            <a:tailEnd/>
          </a:ln>
        </p:spPr>
        <p:txBody>
          <a:bodyPr anchor="ctr">
            <a:prstTxWarp prst="textNoShape">
              <a:avLst/>
            </a:prstTxWarp>
          </a:bodyPr>
          <a:lstStyle/>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Build trails along old creeks that take people throughout the park</a:t>
            </a:r>
            <a:br>
              <a:rPr lang="en-US" sz="2400" dirty="0">
                <a:latin typeface="Tw Cen MT Condensed Extra Bold" charset="0"/>
              </a:rPr>
            </a:br>
            <a:r>
              <a:rPr lang="en-US" sz="2400" dirty="0">
                <a:latin typeface="Tw Cen MT Condensed Extra Bold" charset="0"/>
              </a:rPr>
              <a:t>Create new water recreation activities in the Schuylkill River and throughout the park</a:t>
            </a:r>
            <a:br>
              <a:rPr lang="en-US" sz="2400" dirty="0">
                <a:latin typeface="Tw Cen MT Condensed Extra Bold" charset="0"/>
              </a:rPr>
            </a:br>
            <a:r>
              <a:rPr lang="en-US" sz="2400" dirty="0">
                <a:latin typeface="Tw Cen MT Condensed Extra Bold" charset="0"/>
              </a:rPr>
              <a:t>Do a better job of showing how Fairmount Park makes our drinking water cleaner</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Allow people to better enjoy the water.</a:t>
            </a:r>
            <a:endParaRPr lang="en-US" sz="2400" dirty="0">
              <a:latin typeface="Tw Cen MT Condensed Extra Bold" charset="0"/>
            </a:endParaRPr>
          </a:p>
        </p:txBody>
      </p:sp>
      <p:pic>
        <p:nvPicPr>
          <p:cNvPr id="5" name="Picture 12" descr="S:\01 Project Folders\2012_BartramsMile\Case Studies\Phase II\images\west harlem piers park 03 [flick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8304" y="-2142967"/>
            <a:ext cx="4064376" cy="2560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_pUd3QTGa3-8/THvKjYh7h6I/AAAAAAAAABU/xvcaDa4edwo/s400/IMG_0363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7992" y="628163"/>
            <a:ext cx="2213239" cy="14109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01 Project Folders\2013_FairmountPark\Case Studies\PUBLIC WATER\Atelier Dreisetl - Tanner Park Portland\19_ecological-urbanism_c-Dreiseit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2445" y="-1716988"/>
            <a:ext cx="4058037" cy="324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2" y="1434190"/>
            <a:ext cx="2825664" cy="262383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531" y="1538046"/>
            <a:ext cx="4567673" cy="3528392"/>
          </a:xfrm>
          <a:prstGeom prst="rect">
            <a:avLst/>
          </a:prstGeom>
        </p:spPr>
      </p:pic>
      <p:pic>
        <p:nvPicPr>
          <p:cNvPr id="11" name="Picture 2" descr="S:\01 Project Folders\2013_FairmountPark\Civic Engagement\PPT inputs\IMG_4581.JPG"/>
          <p:cNvPicPr>
            <a:picLocks noChangeAspect="1" noChangeArrowheads="1"/>
          </p:cNvPicPr>
          <p:nvPr/>
        </p:nvPicPr>
        <p:blipFill rotWithShape="1">
          <a:blip r:embed="rId8">
            <a:extLst>
              <a:ext uri="{28A0092B-C50C-407E-A947-70E740481C1C}">
                <a14:useLocalDpi xmlns:a14="http://schemas.microsoft.com/office/drawing/2010/main" val="0"/>
              </a:ext>
            </a:extLst>
          </a:blip>
          <a:srcRect t="36357" r="25389" b="17128"/>
          <a:stretch/>
        </p:blipFill>
        <p:spPr bwMode="auto">
          <a:xfrm>
            <a:off x="5246183" y="4158909"/>
            <a:ext cx="3520674" cy="16463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#4</a:t>
            </a:r>
          </a:p>
        </p:txBody>
      </p:sp>
      <p:sp>
        <p:nvSpPr>
          <p:cNvPr id="3" name="Title 1"/>
          <p:cNvSpPr>
            <a:spLocks/>
          </p:cNvSpPr>
          <p:nvPr/>
        </p:nvSpPr>
        <p:spPr bwMode="auto">
          <a:xfrm>
            <a:off x="-10693696" y="150653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a:t>
            </a:r>
            <a:r>
              <a:rPr lang="en-US" sz="3000" dirty="0" smtClean="0">
                <a:latin typeface="Tw Cen MT Condensed Extra Bold" charset="0"/>
              </a:rPr>
              <a:t>offer.</a:t>
            </a:r>
            <a:r>
              <a:rPr lang="en-US" sz="3000" dirty="0">
                <a:latin typeface="Tw Cen MT Condensed Extra Bold" charset="0"/>
              </a:rPr>
              <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What park are we talking about when we say "Fairmount Park?"  Is it one big park, every park in the city, or numerous smaller parks?</a:t>
            </a:r>
            <a:br>
              <a:rPr lang="en-US" sz="2400" dirty="0">
                <a:latin typeface="Tw Cen MT Condensed Extra Bold" charset="0"/>
              </a:rPr>
            </a:br>
            <a:r>
              <a:rPr lang="en-US" sz="2400" dirty="0">
                <a:latin typeface="Tw Cen MT Condensed Extra Bold" charset="0"/>
              </a:rPr>
              <a:t>Don't think about the park as an island. Think about the park as a series of "zones" that connect to specific neighborhoods.</a:t>
            </a:r>
            <a:br>
              <a:rPr lang="en-US" sz="2400" dirty="0">
                <a:latin typeface="Tw Cen MT Condensed Extra Bold" charset="0"/>
              </a:rPr>
            </a:br>
            <a:r>
              <a:rPr lang="en-US" sz="2400" dirty="0">
                <a:latin typeface="Tw Cen MT Condensed Extra Bold" charset="0"/>
              </a:rPr>
              <a:t>Improve how we provide citizens with the information they need about all the ways to enjoy themselves in the park</a:t>
            </a:r>
            <a:br>
              <a:rPr lang="en-US" sz="2400" dirty="0">
                <a:latin typeface="Tw Cen MT Condensed Extra Bold" charset="0"/>
              </a:rPr>
            </a:br>
            <a:r>
              <a:rPr lang="en-US" sz="2400" dirty="0">
                <a:latin typeface="Tw Cen MT Condensed Extra Bold" charset="0"/>
              </a:rPr>
              <a:t>Create more welcoming entrances that encourage people to use the park</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offer.</a:t>
            </a:r>
            <a:endParaRPr lang="en-US" sz="2400" dirty="0">
              <a:latin typeface="Tw Cen MT Condensed Extra Bold" charset="0"/>
            </a:endParaRPr>
          </a:p>
        </p:txBody>
      </p:sp>
      <p:pic>
        <p:nvPicPr>
          <p:cNvPr id="5122" name="Picture 2" descr="S:\01 Project Folders\2013_FairmountPark\Case Studies\Signage\Candy Chang\restroommap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98396" y="655054"/>
            <a:ext cx="2342812" cy="3580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01 Project Folders\2013_FairmountPark\Case Studies\PUBLIC WATER\Between the Water - Emscher Water Treatment Plant\OOZE-Emscherkunst2010-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172" y="2023206"/>
            <a:ext cx="3457614" cy="2161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7496" y="90977"/>
            <a:ext cx="1488647" cy="1757053"/>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722" y="4652937"/>
            <a:ext cx="2620772" cy="1558978"/>
          </a:xfrm>
          <a:prstGeom prst="rect">
            <a:avLst/>
          </a:prstGeom>
        </p:spPr>
      </p:pic>
      <p:pic>
        <p:nvPicPr>
          <p:cNvPr id="10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649"/>
          <a:stretch/>
        </p:blipFill>
        <p:spPr bwMode="auto">
          <a:xfrm>
            <a:off x="1206097" y="1848030"/>
            <a:ext cx="3391056" cy="263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01 Project Folders\2013_FairmountPark\Civic Engagement\PPT inputs\05_Belmont (26).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80173" y="2445382"/>
            <a:ext cx="4084315" cy="3063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#5</a:t>
            </a:r>
          </a:p>
        </p:txBody>
      </p:sp>
      <p:sp>
        <p:nvSpPr>
          <p:cNvPr id="3" name="Title 1"/>
          <p:cNvSpPr>
            <a:spLocks/>
          </p:cNvSpPr>
          <p:nvPr/>
        </p:nvSpPr>
        <p:spPr bwMode="auto">
          <a:xfrm>
            <a:off x="-12061848" y="98072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a:t>
            </a:r>
            <a:r>
              <a:rPr lang="en-US" sz="3000" dirty="0" smtClean="0">
                <a:latin typeface="Tw Cen MT Condensed Extra Bold" charset="0"/>
              </a:rPr>
              <a:t>residents</a:t>
            </a:r>
            <a:r>
              <a:rPr lang="en-US" sz="3000" dirty="0">
                <a:latin typeface="Tw Cen MT Condensed Extra Bold" charset="0"/>
              </a:rPr>
              <a:t>, starting with near </a:t>
            </a:r>
            <a:r>
              <a:rPr lang="en-US" sz="3000" dirty="0" smtClean="0">
                <a:latin typeface="Tw Cen MT Condensed Extra Bold" charset="0"/>
              </a:rPr>
              <a:t>neighbors.</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Retain Fairmount Park's role as a park for both adjacent communities and people throughout the region</a:t>
            </a:r>
            <a:br>
              <a:rPr lang="en-US" sz="2400" dirty="0">
                <a:latin typeface="Tw Cen MT Condensed Extra Bold" charset="0"/>
              </a:rPr>
            </a:br>
            <a:r>
              <a:rPr lang="en-US" sz="2400" dirty="0">
                <a:latin typeface="Tw Cen MT Condensed Extra Bold" charset="0"/>
              </a:rPr>
              <a:t>Find ways to improve how large events are conducted so that they minimize disruptions of neighborhood uses of the park</a:t>
            </a:r>
            <a:br>
              <a:rPr lang="en-US" sz="2400" dirty="0">
                <a:latin typeface="Tw Cen MT Condensed Extra Bold" charset="0"/>
              </a:rPr>
            </a:br>
            <a:r>
              <a:rPr lang="en-US" sz="2400" dirty="0">
                <a:latin typeface="Tw Cen MT Condensed Extra Bold" charset="0"/>
              </a:rPr>
              <a:t>Place special emphasis on our youth and ways to provide education and employment opportunities to introduce them to the </a:t>
            </a:r>
            <a:r>
              <a:rPr lang="en-US" sz="2400" dirty="0" smtClean="0">
                <a:latin typeface="Tw Cen MT Condensed Extra Bold" charset="0"/>
              </a:rPr>
              <a:t>park. Make </a:t>
            </a:r>
            <a:r>
              <a:rPr lang="en-US" sz="2400" dirty="0">
                <a:latin typeface="Tw Cen MT Condensed Extra Bold" charset="0"/>
              </a:rPr>
              <a:t>park improvements with existing residents in mind</a:t>
            </a:r>
            <a:br>
              <a:rPr lang="en-US" sz="2400" dirty="0">
                <a:latin typeface="Tw Cen MT Condensed Extra Bold" charset="0"/>
              </a:rPr>
            </a:br>
            <a:r>
              <a:rPr lang="en-US" sz="2400" dirty="0">
                <a:latin typeface="Tw Cen MT Condensed Extra Bold" charset="0"/>
              </a:rPr>
              <a:t>Promote Fairmount Park's role </a:t>
            </a:r>
            <a:r>
              <a:rPr lang="en-US" sz="2400" dirty="0" smtClean="0">
                <a:latin typeface="Tw Cen MT Condensed Extra Bold" charset="0"/>
              </a:rPr>
              <a:t>as </a:t>
            </a:r>
            <a:r>
              <a:rPr lang="en-US" sz="2400" dirty="0">
                <a:latin typeface="Tw Cen MT Condensed Extra Bold" charset="0"/>
              </a:rPr>
              <a:t>the hub of the regional trail </a:t>
            </a:r>
            <a:r>
              <a:rPr lang="en-US" sz="2400" dirty="0" smtClean="0">
                <a:latin typeface="Tw Cen MT Condensed Extra Bold" charset="0"/>
              </a:rPr>
              <a:t>network. Continue </a:t>
            </a:r>
            <a:r>
              <a:rPr lang="en-US" sz="2400" dirty="0">
                <a:latin typeface="Tw Cen MT Condensed Extra Bold" charset="0"/>
              </a:rPr>
              <a:t>to promote and encourage a wide range of uses and activities that appeal to a variety of audiences</a:t>
            </a:r>
            <a:br>
              <a:rPr lang="en-US" sz="2400" dirty="0">
                <a:latin typeface="Tw Cen MT Condensed Extra Bold" charset="0"/>
              </a:rPr>
            </a:br>
            <a:r>
              <a:rPr lang="en-US" sz="2400" dirty="0">
                <a:latin typeface="Tw Cen MT Condensed Extra Bold" charset="0"/>
              </a:rPr>
              <a:t>Give each park "zone" a community identity that will create a sense of pride and encourage neighbors to enjoy all the park's offerings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residents, starting with near neighbors.</a:t>
            </a:r>
            <a:endParaRPr lang="en-US" sz="2400" dirty="0">
              <a:latin typeface="Tw Cen MT Condensed Extra Bold" charset="0"/>
            </a:endParaRPr>
          </a:p>
        </p:txBody>
      </p:sp>
      <p:pic>
        <p:nvPicPr>
          <p:cNvPr id="6146" name="Picture 2" descr="S:\01 Project Folders\2013_FairmountPark\Case Studies\PUBLIC WATER\Sister Cities [Philadelphia]\sister-cities-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900" y="2217088"/>
            <a:ext cx="3705944" cy="2855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henotebook.org/sites/default/files/pcr-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1602115"/>
            <a:ext cx="2524304" cy="168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4644008" y="3648166"/>
            <a:ext cx="2041473" cy="216460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5482" y="3648166"/>
            <a:ext cx="2213845" cy="21688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#6</a:t>
            </a:r>
          </a:p>
        </p:txBody>
      </p:sp>
      <p:sp>
        <p:nvSpPr>
          <p:cNvPr id="3" name="Title 1"/>
          <p:cNvSpPr>
            <a:spLocks/>
          </p:cNvSpPr>
          <p:nvPr/>
        </p:nvSpPr>
        <p:spPr bwMode="auto">
          <a:xfrm>
            <a:off x="-11413776" y="2241550"/>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Create safe crossings of the river drives and park roads for pedestrians and bicyclists throughout the park</a:t>
            </a:r>
            <a:br>
              <a:rPr lang="en-US" sz="2400" dirty="0">
                <a:latin typeface="Tw Cen MT Condensed Extra Bold" charset="0"/>
              </a:rPr>
            </a:br>
            <a:r>
              <a:rPr lang="en-US" sz="2400" dirty="0">
                <a:latin typeface="Tw Cen MT Condensed Extra Bold" charset="0"/>
              </a:rPr>
              <a:t>Reduce the number of roads where appropriate</a:t>
            </a:r>
            <a:br>
              <a:rPr lang="en-US" sz="2400" dirty="0">
                <a:latin typeface="Tw Cen MT Condensed Extra Bold" charset="0"/>
              </a:rPr>
            </a:br>
            <a:r>
              <a:rPr lang="en-US" sz="2400" dirty="0">
                <a:latin typeface="Tw Cen MT Condensed Extra Bold" charset="0"/>
              </a:rPr>
              <a:t>"It’s Fairmount Park, not Fairmount Parking" -- create a parking system in the park that doesn’t burden neighbors</a:t>
            </a:r>
          </a:p>
        </p:txBody>
      </p:sp>
      <p:sp>
        <p:nvSpPr>
          <p:cNvPr id="4" name="Title 1"/>
          <p:cNvSpPr>
            <a:spLocks/>
          </p:cNvSpPr>
          <p:nvPr/>
        </p:nvSpPr>
        <p:spPr bwMode="auto">
          <a:xfrm>
            <a:off x="685800" y="715144"/>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endParaRPr lang="en-US" sz="2400" dirty="0">
              <a:latin typeface="Tw Cen MT Condensed Extra Bold"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5449"/>
          <a:stretch/>
        </p:blipFill>
        <p:spPr>
          <a:xfrm>
            <a:off x="1835696" y="3933056"/>
            <a:ext cx="3438594" cy="1922628"/>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8504" y="1880430"/>
            <a:ext cx="2751246" cy="180020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544" y="1880430"/>
            <a:ext cx="2400960" cy="1800720"/>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75496" y="2606657"/>
            <a:ext cx="2897054" cy="265279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Tw Cen MT Condensed Extra Bold" charset="0"/>
              </a:rPr>
              <a:t>Are we there yet?</a:t>
            </a:r>
          </a:p>
        </p:txBody>
      </p:sp>
      <p:sp>
        <p:nvSpPr>
          <p:cNvPr id="17411" name="Title 1"/>
          <p:cNvSpPr>
            <a:spLocks/>
          </p:cNvSpPr>
          <p:nvPr/>
        </p:nvSpPr>
        <p:spPr bwMode="auto">
          <a:xfrm>
            <a:off x="609600" y="1981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What are we missing?</a:t>
            </a:r>
          </a:p>
        </p:txBody>
      </p:sp>
      <p:sp>
        <p:nvSpPr>
          <p:cNvPr id="17412" name="Title 1"/>
          <p:cNvSpPr>
            <a:spLocks/>
          </p:cNvSpPr>
          <p:nvPr/>
        </p:nvSpPr>
        <p:spPr bwMode="auto">
          <a:xfrm>
            <a:off x="685800" y="38100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We want to hear from you.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tonight’s charge</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CREATE a list of uses (present and future) that show how you would most like to use East and West Fairmount Park.</a:t>
            </a:r>
          </a:p>
          <a:p>
            <a:endParaRPr lang="en-US" sz="2400" dirty="0">
              <a:latin typeface="Tw Cen MT Condensed Extra Bold" charset="0"/>
            </a:endParaRPr>
          </a:p>
          <a:p>
            <a:r>
              <a:rPr lang="en-US" sz="2400" dirty="0" smtClean="0">
                <a:latin typeface="Tw Cen MT Condensed Extra Bold" charset="0"/>
              </a:rPr>
              <a:t>STRENGTHEN our draft guidelines so that they best represent the needs and interests of the community and guide our recommendations.</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process/questions</a:t>
            </a:r>
          </a:p>
        </p:txBody>
      </p:sp>
      <p:sp>
        <p:nvSpPr>
          <p:cNvPr id="3" name="Title 1"/>
          <p:cNvSpPr>
            <a:spLocks/>
          </p:cNvSpPr>
          <p:nvPr/>
        </p:nvSpPr>
        <p:spPr bwMode="auto">
          <a:xfrm>
            <a:off x="323528" y="889198"/>
            <a:ext cx="8712968" cy="5060082"/>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How do you currently use </a:t>
            </a:r>
            <a:r>
              <a:rPr lang="en-US" sz="2400" dirty="0" smtClean="0">
                <a:latin typeface="Tw Cen MT Condensed Extra Bold" charset="0"/>
              </a:rPr>
              <a:t>East and West Fairmount Park</a:t>
            </a:r>
            <a:r>
              <a:rPr lang="en-US" sz="2400" dirty="0">
                <a:latin typeface="Tw Cen MT Condensed Extra Bold" charset="0"/>
              </a:rPr>
              <a:t>?</a:t>
            </a:r>
          </a:p>
          <a:p>
            <a:pPr marL="342900" indent="-342900">
              <a:buFont typeface="Arial" panose="020B0604020202020204" pitchFamily="34" charset="0"/>
              <a:buChar char="•"/>
            </a:pPr>
            <a:r>
              <a:rPr lang="en-US" sz="2400" dirty="0">
                <a:latin typeface="Tw Cen MT Condensed Extra Bold" charset="0"/>
              </a:rPr>
              <a:t>What else would you like to do there</a:t>
            </a:r>
            <a:r>
              <a:rPr lang="en-US" sz="2400" dirty="0" smtClean="0">
                <a:latin typeface="Tw Cen MT Condensed Extra Bold" charset="0"/>
              </a:rPr>
              <a:t>?</a:t>
            </a:r>
          </a:p>
          <a:p>
            <a:pPr marL="342900" indent="-342900">
              <a:buFont typeface="Arial" panose="020B0604020202020204" pitchFamily="34" charset="0"/>
              <a:buChar char="•"/>
            </a:pPr>
            <a:r>
              <a:rPr lang="en-US" sz="2400" dirty="0" smtClean="0">
                <a:latin typeface="Tw Cen MT Condensed Extra Bold" charset="0"/>
              </a:rPr>
              <a:t>What gets in the way?</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What parts of the park are accessible to you and your neighbors?</a:t>
            </a:r>
          </a:p>
          <a:p>
            <a:pPr marL="342900" indent="-342900">
              <a:buFont typeface="Arial" panose="020B0604020202020204" pitchFamily="34" charset="0"/>
              <a:buChar char="•"/>
            </a:pPr>
            <a:r>
              <a:rPr lang="en-US" sz="2400" dirty="0">
                <a:latin typeface="Tw Cen MT Condensed Extra Bold" charset="0"/>
              </a:rPr>
              <a:t>What would you do to make it more accessible to you and your neighbors?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Do the guidelines allow for the new activity you’d like to see in the park?  Do they hinder these ideas at all?</a:t>
            </a:r>
            <a:endParaRPr lang="en-US" sz="2400" dirty="0">
              <a:latin typeface="Tw Cen MT Condensed Extra Bold" charset="0"/>
            </a:endParaRPr>
          </a:p>
          <a:p>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team and goals</a:t>
            </a:r>
            <a:endParaRPr lang="en-US" sz="4000" dirty="0">
              <a:latin typeface="Tw Cen MT Condensed Extra Bold" charset="0"/>
            </a:endParaRPr>
          </a:p>
        </p:txBody>
      </p:sp>
      <p:sp>
        <p:nvSpPr>
          <p:cNvPr id="3" name="Title 1"/>
          <p:cNvSpPr>
            <a:spLocks/>
          </p:cNvSpPr>
          <p:nvPr/>
        </p:nvSpPr>
        <p:spPr bwMode="auto">
          <a:xfrm>
            <a:off x="685800" y="381000"/>
            <a:ext cx="7772400" cy="5181600"/>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Philadelphia </a:t>
            </a:r>
            <a:r>
              <a:rPr lang="en-US" sz="2400" dirty="0">
                <a:latin typeface="Tw Cen MT Condensed Extra Bold" charset="0"/>
              </a:rPr>
              <a:t>Parks and </a:t>
            </a:r>
            <a:r>
              <a:rPr lang="en-US" sz="2400" dirty="0" smtClean="0">
                <a:latin typeface="Tw Cen MT Condensed Extra Bold" charset="0"/>
              </a:rPr>
              <a:t>Recreation</a:t>
            </a:r>
          </a:p>
          <a:p>
            <a:r>
              <a:rPr lang="en-US" sz="2400" dirty="0" smtClean="0">
                <a:latin typeface="Tw Cen MT Condensed Extra Bold" charset="0"/>
              </a:rPr>
              <a:t>Fairmount </a:t>
            </a:r>
            <a:r>
              <a:rPr lang="en-US" sz="2400" dirty="0">
                <a:latin typeface="Tw Cen MT Condensed Extra Bold" charset="0"/>
              </a:rPr>
              <a:t>Park Conservancy</a:t>
            </a:r>
            <a:br>
              <a:rPr lang="en-US" sz="2400" dirty="0">
                <a:latin typeface="Tw Cen MT Condensed Extra Bold" charset="0"/>
              </a:rPr>
            </a:br>
            <a:r>
              <a:rPr lang="en-US" sz="2400" dirty="0" err="1" smtClean="0">
                <a:latin typeface="Tw Cen MT Condensed Extra Bold" charset="0"/>
              </a:rPr>
              <a:t>PennPraxis</a:t>
            </a:r>
            <a:endParaRPr lang="en-US" sz="2400" dirty="0" smtClean="0">
              <a:latin typeface="Tw Cen MT Condensed Extra Bold" charset="0"/>
            </a:endParaRPr>
          </a:p>
          <a:p>
            <a:r>
              <a:rPr lang="en-US" sz="2400" dirty="0" smtClean="0">
                <a:latin typeface="Tw Cen MT Condensed Extra Bold" charset="0"/>
              </a:rPr>
              <a:t>Penn </a:t>
            </a:r>
            <a:r>
              <a:rPr lang="en-US" sz="2400" dirty="0">
                <a:latin typeface="Tw Cen MT Condensed Extra Bold" charset="0"/>
              </a:rPr>
              <a:t>Project for Civic </a:t>
            </a:r>
            <a:r>
              <a:rPr lang="en-US" sz="2400" dirty="0" smtClean="0">
                <a:latin typeface="Tw Cen MT Condensed Extra Bold" charset="0"/>
              </a:rPr>
              <a:t>Engagement</a:t>
            </a:r>
          </a:p>
          <a:p>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What </a:t>
            </a:r>
            <a:r>
              <a:rPr lang="en-US" sz="2400" dirty="0">
                <a:latin typeface="Tw Cen MT Condensed Extra Bold" charset="0"/>
              </a:rPr>
              <a:t>improvements, uses, activities will make East and West Fairmount Park a more enjoyable public space for its </a:t>
            </a:r>
            <a:r>
              <a:rPr lang="en-US" sz="2400" dirty="0" smtClean="0">
                <a:latin typeface="Tw Cen MT Condensed Extra Bold" charset="0"/>
              </a:rPr>
              <a:t>communities?  </a:t>
            </a:r>
          </a:p>
          <a:p>
            <a:pPr marL="342900" indent="-342900">
              <a:buFont typeface="Arial" panose="020B0604020202020204" pitchFamily="34" charset="0"/>
              <a:buChar char="•"/>
            </a:pPr>
            <a:r>
              <a:rPr lang="en-US" sz="2400" dirty="0" smtClean="0">
                <a:latin typeface="Tw Cen MT Condensed Extra Bold" charset="0"/>
              </a:rPr>
              <a:t>How can this 160-year old park better serve its residents in the 21</a:t>
            </a:r>
            <a:r>
              <a:rPr lang="en-US" sz="2400" baseline="30000" dirty="0" smtClean="0">
                <a:latin typeface="Tw Cen MT Condensed Extra Bold" charset="0"/>
              </a:rPr>
              <a:t>st</a:t>
            </a:r>
            <a:r>
              <a:rPr lang="en-US" sz="2400" dirty="0" smtClean="0">
                <a:latin typeface="Tw Cen MT Condensed Extra Bold" charset="0"/>
              </a:rPr>
              <a:t> century? </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ground rules</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is encouraged to participate. Speak your mind freely, and invite others to speak as well</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Ask clarifying questions. Help to develop one another’s ideas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If you disagree, explore that disagreement, don’t try to resolve it. Use it to try to understand each other</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understand the talk is deliberative rather than argumentative.</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410200"/>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thank you!</a:t>
            </a:r>
          </a:p>
        </p:txBody>
      </p:sp>
      <p:sp>
        <p:nvSpPr>
          <p:cNvPr id="3"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smtClean="0">
                <a:latin typeface="Tw Cen MT Condensed Extra Bold" charset="0"/>
              </a:rPr>
              <a:t>Come to one of our next meetings!</a:t>
            </a:r>
            <a:endParaRPr lang="en-US" sz="2400" dirty="0">
              <a:latin typeface="Tw Cen MT Condensed Extra Bold" charset="0"/>
            </a:endParaRPr>
          </a:p>
          <a:p>
            <a:pPr marL="800100" lvl="1" indent="-342900">
              <a:buFont typeface="Arial" panose="020B0604020202020204" pitchFamily="34" charset="0"/>
              <a:buChar char="•"/>
            </a:pPr>
            <a:r>
              <a:rPr lang="en-US" sz="2400" dirty="0" smtClean="0">
                <a:latin typeface="Tw Cen MT Condensed Extra Bold" charset="0"/>
              </a:rPr>
              <a:t>Wednesday, September </a:t>
            </a:r>
            <a:r>
              <a:rPr lang="en-US" sz="2400" dirty="0">
                <a:latin typeface="Tw Cen MT Condensed Extra Bold" charset="0"/>
              </a:rPr>
              <a:t>25, </a:t>
            </a:r>
            <a:r>
              <a:rPr lang="en-US" sz="2400" dirty="0" err="1" smtClean="0">
                <a:latin typeface="Tw Cen MT Condensed Extra Bold" charset="0"/>
              </a:rPr>
              <a:t>Wynnefield</a:t>
            </a:r>
            <a:endParaRPr lang="en-US" sz="2400" dirty="0">
              <a:latin typeface="Tw Cen MT Condensed Extra Bold" charset="0"/>
            </a:endParaRPr>
          </a:p>
          <a:p>
            <a:pPr marL="800100" lvl="1" indent="-342900">
              <a:buFont typeface="Arial" panose="020B0604020202020204" pitchFamily="34" charset="0"/>
              <a:buChar char="•"/>
            </a:pPr>
            <a:r>
              <a:rPr lang="en-US" sz="2400" dirty="0" smtClean="0">
                <a:latin typeface="Tw Cen MT Condensed Extra Bold" charset="0"/>
              </a:rPr>
              <a:t>Monday, September </a:t>
            </a:r>
            <a:r>
              <a:rPr lang="en-US" sz="2400" dirty="0">
                <a:latin typeface="Tw Cen MT Condensed Extra Bold" charset="0"/>
              </a:rPr>
              <a:t>30, West </a:t>
            </a:r>
            <a:r>
              <a:rPr lang="en-US" sz="2400" dirty="0" smtClean="0">
                <a:latin typeface="Tw Cen MT Condensed Extra Bold" charset="0"/>
              </a:rPr>
              <a:t>Parkside</a:t>
            </a:r>
          </a:p>
          <a:p>
            <a:pPr marL="800100" lvl="1" indent="-342900">
              <a:buFont typeface="Arial" panose="020B0604020202020204" pitchFamily="34" charset="0"/>
              <a:buChar char="•"/>
            </a:pPr>
            <a:r>
              <a:rPr lang="en-US" sz="2400" dirty="0" smtClean="0">
                <a:latin typeface="Tw Cen MT Condensed Extra Bold" charset="0"/>
              </a:rPr>
              <a:t>Wednesday, October </a:t>
            </a:r>
            <a:r>
              <a:rPr lang="en-US" sz="2400" dirty="0">
                <a:latin typeface="Tw Cen MT Condensed Extra Bold" charset="0"/>
              </a:rPr>
              <a:t>2, </a:t>
            </a:r>
            <a:r>
              <a:rPr lang="en-US" sz="2400" dirty="0" smtClean="0">
                <a:latin typeface="Tw Cen MT Condensed Extra Bold" charset="0"/>
              </a:rPr>
              <a:t>Fairmount</a:t>
            </a:r>
          </a:p>
          <a:p>
            <a:endParaRPr lang="en-US" sz="2400" dirty="0" smtClean="0">
              <a:latin typeface="Tw Cen MT Condensed Extra Bold" charset="0"/>
            </a:endParaRPr>
          </a:p>
          <a:p>
            <a:r>
              <a:rPr lang="en-US" sz="2400" dirty="0" smtClean="0">
                <a:latin typeface="Tw Cen MT Condensed Extra Bold" charset="0"/>
              </a:rPr>
              <a:t>Next Steps</a:t>
            </a:r>
          </a:p>
          <a:p>
            <a:pPr marL="800100" lvl="1" indent="-342900">
              <a:buFont typeface="Arial" panose="020B0604020202020204" pitchFamily="34" charset="0"/>
              <a:buChar char="•"/>
            </a:pPr>
            <a:r>
              <a:rPr lang="en-US" sz="2400" dirty="0" smtClean="0">
                <a:latin typeface="Tw Cen MT Condensed Extra Bold" charset="0"/>
              </a:rPr>
              <a:t>Gather all public feedback</a:t>
            </a:r>
          </a:p>
          <a:p>
            <a:pPr marL="800100" lvl="1" indent="-342900">
              <a:buFont typeface="Arial" panose="020B0604020202020204" pitchFamily="34" charset="0"/>
              <a:buChar char="•"/>
            </a:pPr>
            <a:r>
              <a:rPr lang="en-US" sz="2400" dirty="0" smtClean="0">
                <a:latin typeface="Tw Cen MT Condensed Extra Bold" charset="0"/>
              </a:rPr>
              <a:t>Report “what we heard” and ideas through community organizations</a:t>
            </a:r>
            <a:endParaRPr lang="en-US" sz="2400" dirty="0">
              <a:latin typeface="Tw Cen MT Condensed Extra Bold" charset="0"/>
            </a:endParaRPr>
          </a:p>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status updates and other ideas: 215-746-3849 or </a:t>
            </a:r>
            <a:r>
              <a:rPr lang="en-US" sz="2400" dirty="0">
                <a:latin typeface="Tw Cen MT Condensed Extra Bold" charset="0"/>
                <a:hlinkClick r:id="rId3"/>
              </a:rPr>
              <a:t>praxis@design.upenn.edu</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project information and notes from these meetings:</a:t>
            </a:r>
            <a:br>
              <a:rPr lang="en-US" sz="2400" dirty="0">
                <a:latin typeface="Tw Cen MT Condensed Extra Bold" charset="0"/>
              </a:rPr>
            </a:br>
            <a:r>
              <a:rPr lang="en-US" sz="2400" dirty="0">
                <a:latin typeface="Tw Cen MT Condensed Extra Bold" charset="0"/>
                <a:hlinkClick r:id="rId4"/>
              </a:rPr>
              <a:t>www.planphilly.com/eastandwestpark</a:t>
            </a:r>
            <a:r>
              <a:rPr lang="en-US" sz="2400" dirty="0">
                <a:latin typeface="Tw Cen MT Condensed Extra Bold" charset="0"/>
              </a:rPr>
              <a:t>. </a:t>
            </a:r>
            <a:br>
              <a:rPr lang="en-US" sz="2400" dirty="0">
                <a:latin typeface="Tw Cen MT Condensed Extra Bold" charset="0"/>
              </a:rPr>
            </a:b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endParaRPr lang="en-US" sz="2400" dirty="0">
              <a:latin typeface="Tw Cen MT Condensed Extra Bold" charset="0"/>
            </a:endParaRPr>
          </a:p>
        </p:txBody>
      </p:sp>
      <p:sp>
        <p:nvSpPr>
          <p:cNvPr id="3"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our </a:t>
            </a:r>
            <a:r>
              <a:rPr lang="en-US" sz="4000" dirty="0" smtClean="0">
                <a:latin typeface="Tw Cen MT Condensed Extra Bold" charset="0"/>
              </a:rPr>
              <a:t>process</a:t>
            </a:r>
            <a:endParaRPr lang="en-US" sz="4000" dirty="0">
              <a:latin typeface="Tw Cen MT Condensed Extra Bold" charset="0"/>
            </a:endParaRPr>
          </a:p>
        </p:txBody>
      </p:sp>
      <p:pic>
        <p:nvPicPr>
          <p:cNvPr id="5" name="Picture 7" descr="518GOOD-R1-045-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713359"/>
            <a:ext cx="4545105" cy="264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01 Project Folders\Philadelphia Waterfront\Photos\Public Events\Principle Sessions\P10203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1097" y="3654660"/>
            <a:ext cx="2467127" cy="18503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2_PPR_BenFranklinPkwy\Public Outreach\photos from meetings\Francisville 07.23\IMG_258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93050" y="1119925"/>
            <a:ext cx="2358870" cy="374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115616" y="5631383"/>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East and West </a:t>
            </a:r>
            <a:r>
              <a:rPr lang="en-US" sz="4000" dirty="0" smtClean="0">
                <a:latin typeface="Tw Cen MT Condensed Extra Bold" charset="0"/>
              </a:rPr>
              <a:t>Fairmount Park</a:t>
            </a:r>
            <a:endParaRPr lang="en-US" sz="4000" dirty="0">
              <a:latin typeface="Tw Cen MT Condensed Extra Bold"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3728" y="105122"/>
            <a:ext cx="4766397" cy="57721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559375"/>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what’s your park?</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712" y="332656"/>
            <a:ext cx="5076056" cy="2900604"/>
          </a:xfrm>
          <a:prstGeom prst="rect">
            <a:avLst/>
          </a:prstGeom>
          <a:ln w="25400">
            <a:solidFill>
              <a:schemeClr val="tx1"/>
            </a:solidFill>
          </a:ln>
        </p:spPr>
      </p:pic>
      <p:pic>
        <p:nvPicPr>
          <p:cNvPr id="4098" name="Picture 2" descr="S:\01 Project Folders\2013_FairmountPark\Civic Engagement\PPT inputs\IMG_40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3683079"/>
            <a:ext cx="2889322" cy="21670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73090" y="3683081"/>
            <a:ext cx="1625348" cy="2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F:\[2013] Fairmount Park\Photos\East\Mander Playground\130914\IMG_471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4544" y="3683081"/>
            <a:ext cx="2889325" cy="21670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2013] Fairmount Park\Photos\East\Randolph Creek\130621\IMG_439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963379" y="3683079"/>
            <a:ext cx="2459512" cy="2167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S:\01 Project Folders\2013_FairmountPark\Civic Engagement\PPT inputs\IMG_416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6796" y="1789469"/>
            <a:ext cx="3323523" cy="2492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our drinking water source.</a:t>
            </a:r>
            <a:endParaRPr lang="en-US" sz="4000" dirty="0">
              <a:latin typeface="Tw Cen MT Condensed Extra Bold" charset="0"/>
            </a:endParaRPr>
          </a:p>
        </p:txBody>
      </p:sp>
      <p:pic>
        <p:nvPicPr>
          <p:cNvPr id="7171" name="Picture 3" descr="S:\01 Project Folders\2013_FairmountPark\Civic Engagement\PPT inputs\BelmontIntakte_pano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8543" y="97543"/>
            <a:ext cx="3323523" cy="1691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 Project Folders\2013_FairmountPark\Civic Engagement\PPT inputs\IMG_32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28543" y="3841583"/>
            <a:ext cx="3360030" cy="1963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871" r="9850" b="17835"/>
          <a:stretch/>
        </p:blipFill>
        <p:spPr>
          <a:xfrm>
            <a:off x="602612" y="128796"/>
            <a:ext cx="3969375" cy="5676467"/>
          </a:xfrm>
          <a:prstGeom prst="rect">
            <a:avLst/>
          </a:prstGeom>
        </p:spPr>
      </p:pic>
    </p:spTree>
    <p:extLst>
      <p:ext uri="{BB962C8B-B14F-4D97-AF65-F5344CB8AC3E}">
        <p14:creationId xmlns:p14="http://schemas.microsoft.com/office/powerpoint/2010/main" val="297727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17376" y="5392738"/>
            <a:ext cx="8431088"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a:t>
            </a:r>
            <a:r>
              <a:rPr lang="en-US" sz="4000" dirty="0" smtClean="0">
                <a:latin typeface="Tw Cen MT Condensed Extra Bold" charset="0"/>
              </a:rPr>
              <a:t>ur park is: many watersheds.</a:t>
            </a:r>
            <a:endParaRPr lang="en-US" sz="4000" dirty="0">
              <a:latin typeface="Tw Cen MT Condensed Extra Bold" charset="0"/>
            </a:endParaRPr>
          </a:p>
        </p:txBody>
      </p:sp>
      <p:pic>
        <p:nvPicPr>
          <p:cNvPr id="6146" name="Picture 2" descr="S:\01 Project Folders\2013_FairmountPark\Framework\IDENTITY\FP_BaseFigure_publicwater-01-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596" b="17089"/>
          <a:stretch/>
        </p:blipFill>
        <p:spPr bwMode="auto">
          <a:xfrm>
            <a:off x="179512" y="476672"/>
            <a:ext cx="4990120" cy="503704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01 Project Folders\2013_FairmountPark\Civic Engagement\PPT inputs\2013-04-24_15-07-22_95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4089" y="476672"/>
            <a:ext cx="3483860" cy="17153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01 Project Folders\2013_FairmountPark\Civic Engagement\PPT inputs\CIMG534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64087" y="3172898"/>
            <a:ext cx="3483861" cy="23408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 Project Folders\2013_FairmountPark\Civic Engagement\PPT inputs\IMG_462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9" y="1972398"/>
            <a:ext cx="3483861" cy="16006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7376" y="1334347"/>
            <a:ext cx="726232" cy="115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3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water + public space.</a:t>
            </a:r>
            <a:endParaRPr lang="en-US" sz="4000" dirty="0">
              <a:latin typeface="Tw Cen MT Condensed Extra Bold" charset="0"/>
            </a:endParaRPr>
          </a:p>
        </p:txBody>
      </p:sp>
      <p:pic>
        <p:nvPicPr>
          <p:cNvPr id="9218" name="Picture 2" descr="S:\01 Project Folders\2013_FairmountPark\Research\IMAGES_\waterworks\994285_540621556000787_1226973129_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668" y="692696"/>
            <a:ext cx="581073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01 Project Folders\2013_FairmountPark\Research\IMAGES_\reservoirs\res_east_steps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5928" y="548680"/>
            <a:ext cx="3462536" cy="23185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01 Project Folders\2013_FairmountPark\Research\IMAGES_\infrastructure\Johnston-P-9099-2-waterwork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85929" y="2966674"/>
            <a:ext cx="3462535" cy="262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8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heavily travelled.</a:t>
            </a:r>
            <a:endParaRPr lang="en-US" sz="4000" dirty="0">
              <a:latin typeface="Tw Cen MT Condensed Extra Bold" charset="0"/>
            </a:endParaRPr>
          </a:p>
        </p:txBody>
      </p:sp>
      <p:pic>
        <p:nvPicPr>
          <p:cNvPr id="3" name="Picture 3" descr="S:\01 Project Folders\2013_FairmountPark\Framework\IDENTITY\FP_BaseFigure_streets_in-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191" b="17698"/>
          <a:stretch/>
        </p:blipFill>
        <p:spPr bwMode="auto">
          <a:xfrm>
            <a:off x="35496" y="476670"/>
            <a:ext cx="5005665" cy="50370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01 Project Folders\2013_FairmountPark\Civic Engagement\PPT inputs\IMG_42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92880" y="-3555776"/>
            <a:ext cx="4313913" cy="32357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01 Project Folders\2013_FairmountPark\Civic Engagement\PPT inputs\IMG_35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76056" y="2276872"/>
            <a:ext cx="4306479" cy="19106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01 Project Folders\2013_FairmountPark\Civic Engagement\PPT inputs\IMG_348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76056" y="4201230"/>
            <a:ext cx="4313913" cy="15967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S:\01 Project Folders\2013_FairmountPark\Civic Engagement\PPT inputs\2013-04-24_14-57-06_42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83490" y="476670"/>
            <a:ext cx="4306479" cy="21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3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1077</TotalTime>
  <Words>922</Words>
  <Application>Microsoft Office PowerPoint</Application>
  <PresentationFormat>On-screen Show (4:3)</PresentationFormat>
  <Paragraphs>162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Community Vision and Action Plan for East and West Fairmount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there yet?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Goodman</dc:creator>
  <cp:lastModifiedBy>Andrew Goodman</cp:lastModifiedBy>
  <cp:revision>77</cp:revision>
  <cp:lastPrinted>2013-09-19T21:44:59Z</cp:lastPrinted>
  <dcterms:created xsi:type="dcterms:W3CDTF">2013-09-12T13:29:52Z</dcterms:created>
  <dcterms:modified xsi:type="dcterms:W3CDTF">2013-09-24T18:00:52Z</dcterms:modified>
</cp:coreProperties>
</file>